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0" r:id="rId4"/>
    <p:sldId id="261" r:id="rId5"/>
    <p:sldId id="262" r:id="rId6"/>
    <p:sldId id="263" r:id="rId7"/>
    <p:sldId id="264" r:id="rId8"/>
    <p:sldId id="265" r:id="rId9"/>
    <p:sldId id="266" r:id="rId10"/>
    <p:sldId id="272" r:id="rId11"/>
    <p:sldId id="268" r:id="rId12"/>
    <p:sldId id="273" r:id="rId13"/>
    <p:sldId id="259" r:id="rId14"/>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8DB9E-41AF-4E17-882D-3CD2D9788A12}" v="1" dt="2023-01-23T12:35:10.40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EB68DB9E-41AF-4E17-882D-3CD2D9788A12}"/>
    <pc:docChg chg="modSld">
      <pc:chgData name="Isabel Vis" userId="46b1903ed2cff62d" providerId="LiveId" clId="{EB68DB9E-41AF-4E17-882D-3CD2D9788A12}" dt="2023-01-23T15:09:21.245" v="15"/>
      <pc:docMkLst>
        <pc:docMk/>
      </pc:docMkLst>
      <pc:sldChg chg="modSp mod">
        <pc:chgData name="Isabel Vis" userId="46b1903ed2cff62d" providerId="LiveId" clId="{EB68DB9E-41AF-4E17-882D-3CD2D9788A12}" dt="2023-01-23T15:09:21.245" v="15"/>
        <pc:sldMkLst>
          <pc:docMk/>
          <pc:sldMk cId="1453782848" sldId="256"/>
        </pc:sldMkLst>
        <pc:spChg chg="mod">
          <ac:chgData name="Isabel Vis" userId="46b1903ed2cff62d" providerId="LiveId" clId="{EB68DB9E-41AF-4E17-882D-3CD2D9788A12}" dt="2023-01-23T15:09:21.245" v="15"/>
          <ac:spMkLst>
            <pc:docMk/>
            <pc:sldMk cId="1453782848" sldId="256"/>
            <ac:spMk id="4" creationId="{576CD42D-3660-4A76-AD78-1D806518F255}"/>
          </ac:spMkLst>
        </pc:spChg>
      </pc:sldChg>
      <pc:sldChg chg="modSp mod">
        <pc:chgData name="Isabel Vis" userId="46b1903ed2cff62d" providerId="LiveId" clId="{EB68DB9E-41AF-4E17-882D-3CD2D9788A12}" dt="2023-01-23T12:35:43.850" v="9" actId="20577"/>
        <pc:sldMkLst>
          <pc:docMk/>
          <pc:sldMk cId="1412718453" sldId="261"/>
        </pc:sldMkLst>
        <pc:spChg chg="mod">
          <ac:chgData name="Isabel Vis" userId="46b1903ed2cff62d" providerId="LiveId" clId="{EB68DB9E-41AF-4E17-882D-3CD2D9788A12}" dt="2023-01-23T12:35:43.850" v="9" actId="20577"/>
          <ac:spMkLst>
            <pc:docMk/>
            <pc:sldMk cId="1412718453" sldId="261"/>
            <ac:spMk id="3" creationId="{00000000-0000-0000-0000-000000000000}"/>
          </ac:spMkLst>
        </pc:spChg>
        <pc:picChg chg="mod">
          <ac:chgData name="Isabel Vis" userId="46b1903ed2cff62d" providerId="LiveId" clId="{EB68DB9E-41AF-4E17-882D-3CD2D9788A12}" dt="2023-01-23T12:35:10.399" v="0" actId="1076"/>
          <ac:picMkLst>
            <pc:docMk/>
            <pc:sldMk cId="1412718453" sldId="261"/>
            <ac:picMk id="1026" creationId="{70B0E13A-78DC-46D0-9FAB-F402DA8461E2}"/>
          </ac:picMkLst>
        </pc:picChg>
      </pc:sldChg>
      <pc:sldChg chg="modSp mod">
        <pc:chgData name="Isabel Vis" userId="46b1903ed2cff62d" providerId="LiveId" clId="{EB68DB9E-41AF-4E17-882D-3CD2D9788A12}" dt="2023-01-23T12:36:08.738" v="11" actId="12"/>
        <pc:sldMkLst>
          <pc:docMk/>
          <pc:sldMk cId="3396031181" sldId="266"/>
        </pc:sldMkLst>
        <pc:spChg chg="mod">
          <ac:chgData name="Isabel Vis" userId="46b1903ed2cff62d" providerId="LiveId" clId="{EB68DB9E-41AF-4E17-882D-3CD2D9788A12}" dt="2023-01-23T12:36:08.738" v="11" actId="12"/>
          <ac:spMkLst>
            <pc:docMk/>
            <pc:sldMk cId="3396031181" sldId="266"/>
            <ac:spMk id="3" creationId="{00000000-0000-0000-0000-000000000000}"/>
          </ac:spMkLst>
        </pc:spChg>
      </pc:sldChg>
      <pc:sldChg chg="modSp mod">
        <pc:chgData name="Isabel Vis" userId="46b1903ed2cff62d" providerId="LiveId" clId="{EB68DB9E-41AF-4E17-882D-3CD2D9788A12}" dt="2023-01-23T12:36:21.413" v="14" actId="20577"/>
        <pc:sldMkLst>
          <pc:docMk/>
          <pc:sldMk cId="3565787973" sldId="272"/>
        </pc:sldMkLst>
        <pc:spChg chg="mod">
          <ac:chgData name="Isabel Vis" userId="46b1903ed2cff62d" providerId="LiveId" clId="{EB68DB9E-41AF-4E17-882D-3CD2D9788A12}" dt="2023-01-23T12:36:21.413" v="14" actId="20577"/>
          <ac:spMkLst>
            <pc:docMk/>
            <pc:sldMk cId="3565787973" sldId="27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09168-6B84-45C3-8898-17E28C78E0AB}"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F0B33-CAC2-499E-8C4F-73BCDC69553F}" type="slidenum">
              <a:rPr lang="nl-NL" smtClean="0"/>
              <a:t>‹nr.›</a:t>
            </a:fld>
            <a:endParaRPr lang="nl-NL"/>
          </a:p>
        </p:txBody>
      </p:sp>
    </p:spTree>
    <p:extLst>
      <p:ext uri="{BB962C8B-B14F-4D97-AF65-F5344CB8AC3E}">
        <p14:creationId xmlns:p14="http://schemas.microsoft.com/office/powerpoint/2010/main" val="305029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fase veranderen de spiergroepen en werken op elkaar in. Het centrale zenuwstelsel rijpt verder, waardoor reflexen plaatsmaken voor meer doelgerichte bewegingen. Het spelen neemt een belangrijke plaats in en heeft een duidelijke leerfunctie.</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1</a:t>
            </a:fld>
            <a:endParaRPr lang="nl-NL"/>
          </a:p>
        </p:txBody>
      </p:sp>
    </p:spTree>
    <p:extLst>
      <p:ext uri="{BB962C8B-B14F-4D97-AF65-F5344CB8AC3E}">
        <p14:creationId xmlns:p14="http://schemas.microsoft.com/office/powerpoint/2010/main" val="142218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Qua fijne motoriek ontwikkelt zich de pincetgreep oftewel het opponeren van de duim. Hierdoor kan een kind gericht iets pakken, zoals een stukje brood of een klein speeltje. Ook wordt hiermee de oog-hand-</a:t>
            </a:r>
            <a:r>
              <a:rPr lang="nl-NL" dirty="0" err="1"/>
              <a:t>coordinatie</a:t>
            </a:r>
            <a:r>
              <a:rPr lang="nl-NL" dirty="0"/>
              <a:t> getraind; het vermogen om acties uit te voeren die gelijktijdig het gebruik van onze ogen en handen vereist,</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3</a:t>
            </a:fld>
            <a:endParaRPr lang="nl-NL"/>
          </a:p>
        </p:txBody>
      </p:sp>
    </p:spTree>
    <p:extLst>
      <p:ext uri="{BB962C8B-B14F-4D97-AF65-F5344CB8AC3E}">
        <p14:creationId xmlns:p14="http://schemas.microsoft.com/office/powerpoint/2010/main" val="155168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Senso</a:t>
            </a:r>
            <a:r>
              <a:rPr lang="nl-NL" dirty="0"/>
              <a:t> motorisch stadium is het denken dat via de zintuigen verloopt. Denk aan het grijpen en het lopen.</a:t>
            </a:r>
          </a:p>
          <a:p>
            <a:r>
              <a:rPr lang="nl-NL" dirty="0"/>
              <a:t>Circulaire reactiepatronen zijn hierbij: primair: 1-4 maanden: kind grijpt naar een voorwerp dat het ziet.</a:t>
            </a:r>
          </a:p>
          <a:p>
            <a:r>
              <a:rPr lang="nl-NL" dirty="0"/>
              <a:t>Secundair: 4-12 maanden: een dekentje wegschoppen om een mobile laten bewegen .</a:t>
            </a:r>
          </a:p>
          <a:p>
            <a:r>
              <a:rPr lang="nl-NL" dirty="0"/>
              <a:t>Tertiair: 12-18 maanden : object constantie. Een boekje ligt onzichtbaar onder een dekentje en hij doet het dekentje weg om het voorwerp te pakken.</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4</a:t>
            </a:fld>
            <a:endParaRPr lang="nl-NL"/>
          </a:p>
        </p:txBody>
      </p:sp>
    </p:spTree>
    <p:extLst>
      <p:ext uri="{BB962C8B-B14F-4D97-AF65-F5344CB8AC3E}">
        <p14:creationId xmlns:p14="http://schemas.microsoft.com/office/powerpoint/2010/main" val="125307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Baby’s zien eerst scheel., omdat ze de beide beelden van ede ogen niet over elkaar kunnen krijgen. Met zeven maanden is dat doorgaans gelukt en kunnen ze diepte zien.  Bij een experiment moesten baby’s over een tegelvloer kruipen. De tegelvloer werd op een geven moment onderbroek door een glasplaat, waardoor er een diepte leek te ontstaan. De baby’s die binoculair konden zin (met twee ogen tegelijk) stopten bij de vermeende diepte.</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7</a:t>
            </a:fld>
            <a:endParaRPr lang="nl-NL"/>
          </a:p>
        </p:txBody>
      </p:sp>
    </p:spTree>
    <p:extLst>
      <p:ext uri="{BB962C8B-B14F-4D97-AF65-F5344CB8AC3E}">
        <p14:creationId xmlns:p14="http://schemas.microsoft.com/office/powerpoint/2010/main" val="226008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dirty="0" err="1"/>
              <a:t>woordszin</a:t>
            </a:r>
            <a:r>
              <a:rPr lang="nl-NL" dirty="0"/>
              <a:t>… (rond een jaar) in een woord een zin willen zeggen…koek met een intonatie betekent…ik wil graag een koek.</a:t>
            </a:r>
          </a:p>
          <a:p>
            <a:r>
              <a:rPr lang="nl-NL" dirty="0"/>
              <a:t>Twee </a:t>
            </a:r>
            <a:r>
              <a:rPr lang="nl-NL" dirty="0" err="1"/>
              <a:t>woords</a:t>
            </a:r>
            <a:r>
              <a:rPr lang="nl-NL" dirty="0"/>
              <a:t> zinnen:(18-22 maanden gemiddeld)  Uitbreiding van de </a:t>
            </a:r>
            <a:r>
              <a:rPr lang="nl-NL" dirty="0" err="1"/>
              <a:t>eenwoordszin</a:t>
            </a:r>
            <a:r>
              <a:rPr lang="nl-NL" dirty="0"/>
              <a:t>… pivot (spil) woorden: met pivot woorden kan een kind zich genuanceerder uitdrukken (</a:t>
            </a:r>
            <a:r>
              <a:rPr lang="nl-NL" dirty="0" err="1"/>
              <a:t>Bloom</a:t>
            </a:r>
            <a:r>
              <a:rPr lang="nl-NL" dirty="0"/>
              <a:t>).</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8</a:t>
            </a:fld>
            <a:endParaRPr lang="nl-NL"/>
          </a:p>
        </p:txBody>
      </p:sp>
    </p:spTree>
    <p:extLst>
      <p:ext uri="{BB962C8B-B14F-4D97-AF65-F5344CB8AC3E}">
        <p14:creationId xmlns:p14="http://schemas.microsoft.com/office/powerpoint/2010/main" val="92389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Fundamenteel vertrouwen versus wantrouwen en zelfstandigheid versus schaamte : als de primaire opvoeders rechtvaardig en oordeelkundig weten te handelen, draagt dit bij aan de ontwikkeling van zelfcontrole en wilskracht.</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9</a:t>
            </a:fld>
            <a:endParaRPr lang="nl-NL"/>
          </a:p>
        </p:txBody>
      </p:sp>
    </p:spTree>
    <p:extLst>
      <p:ext uri="{BB962C8B-B14F-4D97-AF65-F5344CB8AC3E}">
        <p14:creationId xmlns:p14="http://schemas.microsoft.com/office/powerpoint/2010/main" val="410259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Attachment in </a:t>
            </a:r>
            <a:r>
              <a:rPr lang="nl-NL" dirty="0" err="1"/>
              <a:t>the</a:t>
            </a:r>
            <a:r>
              <a:rPr lang="nl-NL" dirty="0"/>
              <a:t> making: beginnende gehechtheid: nog een symbiotische relatie met hechtingsfiguren.</a:t>
            </a:r>
          </a:p>
          <a:p>
            <a:r>
              <a:rPr lang="nl-NL" dirty="0" err="1"/>
              <a:t>Clear</a:t>
            </a:r>
            <a:r>
              <a:rPr lang="nl-NL" dirty="0"/>
              <a:t> cut attachment: exclusieve gerichtheid op een of een paar personen uit zijn omgeving.</a:t>
            </a:r>
          </a:p>
          <a:p>
            <a:endParaRPr lang="nl-NL" dirty="0"/>
          </a:p>
          <a:p>
            <a:r>
              <a:rPr lang="nl-NL" dirty="0"/>
              <a:t>Differentiatiefase: 6-8 maanden. Het kind kan schrikken bij onbekende mensen.</a:t>
            </a:r>
          </a:p>
          <a:p>
            <a:r>
              <a:rPr lang="nl-NL" dirty="0"/>
              <a:t>Oefenfase: 8-18 maanden. Het kind verbreekt de band met de hechtingspersoon en richt zich op vreemde mensen.</a:t>
            </a:r>
          </a:p>
          <a:p>
            <a:r>
              <a:rPr lang="nl-NL" dirty="0"/>
              <a:t>Toenaderingsfase: 1,5- 2 jaar: toenemende onafhankelijkheid van de hechtingspersonen. En herstel van de afhankelijkheid .</a:t>
            </a:r>
          </a:p>
          <a:p>
            <a:r>
              <a:rPr lang="nl-NL" dirty="0"/>
              <a:t>Consolidatiefase: 2-3 jaar: evenwicht in autonomie en gerichtheid op hechtingsfiguren.</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10</a:t>
            </a:fld>
            <a:endParaRPr lang="nl-NL"/>
          </a:p>
        </p:txBody>
      </p:sp>
    </p:spTree>
    <p:extLst>
      <p:ext uri="{BB962C8B-B14F-4D97-AF65-F5344CB8AC3E}">
        <p14:creationId xmlns:p14="http://schemas.microsoft.com/office/powerpoint/2010/main" val="232384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Frozen</a:t>
            </a:r>
            <a:r>
              <a:rPr lang="nl-NL" dirty="0"/>
              <a:t> </a:t>
            </a:r>
            <a:r>
              <a:rPr lang="nl-NL" dirty="0" err="1"/>
              <a:t>watchful</a:t>
            </a:r>
            <a:r>
              <a:rPr lang="nl-NL" dirty="0"/>
              <a:t>…onveilige hechting waardoor kind steeds op de hoede is en weinig durft te exploreren. </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11</a:t>
            </a:fld>
            <a:endParaRPr lang="nl-NL"/>
          </a:p>
        </p:txBody>
      </p:sp>
    </p:spTree>
    <p:extLst>
      <p:ext uri="{BB962C8B-B14F-4D97-AF65-F5344CB8AC3E}">
        <p14:creationId xmlns:p14="http://schemas.microsoft.com/office/powerpoint/2010/main" val="165336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Onjuist</a:t>
            </a:r>
          </a:p>
          <a:p>
            <a:r>
              <a:rPr lang="nl-NL"/>
              <a:t>Juist.</a:t>
            </a:r>
          </a:p>
        </p:txBody>
      </p:sp>
      <p:sp>
        <p:nvSpPr>
          <p:cNvPr id="4" name="Tijdelijke aanduiding voor dianummer 3"/>
          <p:cNvSpPr>
            <a:spLocks noGrp="1"/>
          </p:cNvSpPr>
          <p:nvPr>
            <p:ph type="sldNum" sz="quarter" idx="5"/>
          </p:nvPr>
        </p:nvSpPr>
        <p:spPr/>
        <p:txBody>
          <a:bodyPr/>
          <a:lstStyle/>
          <a:p>
            <a:fld id="{488F0B33-CAC2-499E-8C4F-73BCDC69553F}" type="slidenum">
              <a:rPr lang="nl-NL" smtClean="0"/>
              <a:t>12</a:t>
            </a:fld>
            <a:endParaRPr lang="nl-NL"/>
          </a:p>
        </p:txBody>
      </p:sp>
    </p:spTree>
    <p:extLst>
      <p:ext uri="{BB962C8B-B14F-4D97-AF65-F5344CB8AC3E}">
        <p14:creationId xmlns:p14="http://schemas.microsoft.com/office/powerpoint/2010/main" val="426886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orstvoeden.info/si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hsA5Sec6dA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jBh9ld_yIo" TargetMode="External"/><Relationship Id="rId2" Type="http://schemas.openxmlformats.org/officeDocument/2006/relationships/hyperlink" Target="http://www.youtube.com/watch?v=cM93veKiGR0"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nl/imgres?imgurl=http://www.nlplanet.com/nlguides/images/anm.jpg&amp;imgrefurl=http://www.nlplanet.com/nlguides/topic.php?id%3D50&amp;usg=__d4Vzo2IAsUpJOtiteJ3NWR4H0tM=&amp;h=132&amp;w=180&amp;sz=16&amp;hl=nl&amp;start=19&amp;um=1&amp;tbnid=HTLTdv7d5y3WtM:&amp;tbnh=74&amp;tbnw=101&amp;prev=/images?q%3Daap%2Bnoot%2Bmies%26um%3D1%26hl%3Dn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3 Van zes maanden tot twee jaar</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buNone/>
            </a:pPr>
            <a:r>
              <a:rPr lang="nl-NL" sz="2800" dirty="0" err="1">
                <a:solidFill>
                  <a:srgbClr val="005DAA"/>
                </a:solidFill>
                <a:latin typeface="Calibri Light" panose="020F0302020204030204" pitchFamily="34" charset="0"/>
              </a:rPr>
              <a:t>Bowlby</a:t>
            </a:r>
            <a:endParaRPr lang="nl-NL" sz="2800" dirty="0">
              <a:solidFill>
                <a:srgbClr val="005DAA"/>
              </a:solidFill>
              <a:latin typeface="Calibri Light" panose="020F0302020204030204" pitchFamily="34" charset="0"/>
            </a:endParaRPr>
          </a:p>
          <a:p>
            <a:r>
              <a:rPr lang="nl-NL" dirty="0"/>
              <a:t>Attachment in </a:t>
            </a:r>
            <a:r>
              <a:rPr lang="nl-NL" dirty="0" err="1"/>
              <a:t>the</a:t>
            </a:r>
            <a:r>
              <a:rPr lang="nl-NL" dirty="0"/>
              <a:t> making</a:t>
            </a:r>
          </a:p>
          <a:p>
            <a:r>
              <a:rPr lang="nl-NL" dirty="0" err="1"/>
              <a:t>Clear</a:t>
            </a:r>
            <a:r>
              <a:rPr lang="nl-NL" dirty="0"/>
              <a:t> cut attachment</a:t>
            </a:r>
          </a:p>
          <a:p>
            <a:r>
              <a:rPr lang="nl-NL" dirty="0"/>
              <a:t>“Eénkennigheid…”</a:t>
            </a:r>
          </a:p>
          <a:p>
            <a:endParaRPr lang="nl-NL" dirty="0"/>
          </a:p>
          <a:p>
            <a:pPr marL="0" indent="0">
              <a:buNone/>
            </a:pPr>
            <a:r>
              <a:rPr lang="nl-NL" sz="2800" dirty="0">
                <a:solidFill>
                  <a:srgbClr val="005DAA"/>
                </a:solidFill>
                <a:latin typeface="Calibri Light" panose="020F0302020204030204" pitchFamily="34" charset="0"/>
              </a:rPr>
              <a:t>Separatie- en individuatiefase</a:t>
            </a:r>
          </a:p>
          <a:p>
            <a:r>
              <a:rPr lang="nl-NL" dirty="0"/>
              <a:t>Differentiatiefase</a:t>
            </a:r>
          </a:p>
          <a:p>
            <a:r>
              <a:rPr lang="nl-NL" dirty="0"/>
              <a:t>Oefenfase</a:t>
            </a:r>
          </a:p>
          <a:p>
            <a:r>
              <a:rPr lang="nl-NL" dirty="0"/>
              <a:t>Toenaderingsfase</a:t>
            </a:r>
          </a:p>
          <a:p>
            <a:r>
              <a:rPr lang="nl-NL" dirty="0"/>
              <a:t>Consolidatiefase van de individualiteit</a:t>
            </a:r>
          </a:p>
        </p:txBody>
      </p:sp>
      <p:sp>
        <p:nvSpPr>
          <p:cNvPr id="4" name="Tijdelijke aanduiding voor tekst 3"/>
          <p:cNvSpPr>
            <a:spLocks noGrp="1"/>
          </p:cNvSpPr>
          <p:nvPr>
            <p:ph type="body" sz="quarter" idx="15"/>
          </p:nvPr>
        </p:nvSpPr>
        <p:spPr/>
        <p:txBody>
          <a:bodyPr/>
          <a:lstStyle/>
          <a:p>
            <a:r>
              <a:rPr lang="en-GB" altLang="en-US" dirty="0" err="1"/>
              <a:t>Sociale</a:t>
            </a:r>
            <a:r>
              <a:rPr lang="en-GB" altLang="en-US" dirty="0"/>
              <a:t> </a:t>
            </a:r>
            <a:r>
              <a:rPr lang="en-GB" altLang="en-US" dirty="0" err="1"/>
              <a:t>ontwikkeling</a:t>
            </a:r>
            <a:endParaRPr lang="nl-NL" dirty="0"/>
          </a:p>
        </p:txBody>
      </p:sp>
      <p:pic>
        <p:nvPicPr>
          <p:cNvPr id="5" name="Picture 1032" descr="hand_holding">
            <a:hlinkClick r:id="rId3" tooltip="Close"/>
            <a:extLst>
              <a:ext uri="{FF2B5EF4-FFF2-40B4-BE49-F238E27FC236}">
                <a16:creationId xmlns:a16="http://schemas.microsoft.com/office/drawing/2014/main" id="{C54F9CCE-5A3A-440B-B4DC-FFBF549B9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108" y="2180860"/>
            <a:ext cx="2939433" cy="345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78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r>
              <a:rPr lang="nl-NL" altLang="en-US" i="1" dirty="0"/>
              <a:t>Veilig</a:t>
            </a:r>
          </a:p>
          <a:p>
            <a:r>
              <a:rPr lang="nl-NL" altLang="en-US" i="1" dirty="0"/>
              <a:t>Vermijdend</a:t>
            </a:r>
          </a:p>
          <a:p>
            <a:r>
              <a:rPr lang="nl-NL" altLang="en-US" i="1" dirty="0"/>
              <a:t>Angstig</a:t>
            </a:r>
          </a:p>
          <a:p>
            <a:r>
              <a:rPr lang="nl-NL" altLang="en-US" i="1" dirty="0"/>
              <a:t>Gedesoriënteerd /gedesorganiseerd</a:t>
            </a:r>
          </a:p>
          <a:p>
            <a:endParaRPr lang="nl-NL" i="1" dirty="0"/>
          </a:p>
          <a:p>
            <a:endParaRPr lang="nl-NL" i="1" dirty="0"/>
          </a:p>
          <a:p>
            <a:pPr marL="0" indent="0">
              <a:buNone/>
            </a:pPr>
            <a:r>
              <a:rPr lang="en-US" altLang="en-US" sz="2000" dirty="0">
                <a:latin typeface="Arial" panose="020B0604020202020204" pitchFamily="34" charset="0"/>
                <a:hlinkClick r:id="rId3"/>
              </a:rPr>
              <a:t>http://www.youtube.com/watch?v=hsA5Sec6dAI</a:t>
            </a:r>
            <a:r>
              <a:rPr lang="en-US" altLang="en-US" sz="2000" dirty="0">
                <a:latin typeface="Arial" panose="020B0604020202020204" pitchFamily="34" charset="0"/>
              </a:rPr>
              <a:t> </a:t>
            </a:r>
          </a:p>
          <a:p>
            <a:pPr marL="0" indent="0">
              <a:buNone/>
            </a:pPr>
            <a:endParaRPr lang="nl-NL" dirty="0"/>
          </a:p>
          <a:p>
            <a:pPr marL="0" indent="0">
              <a:buNone/>
            </a:pPr>
            <a:r>
              <a:rPr lang="nl-NL" dirty="0" err="1"/>
              <a:t>Frozen</a:t>
            </a:r>
            <a:r>
              <a:rPr lang="nl-NL" dirty="0"/>
              <a:t> </a:t>
            </a:r>
            <a:r>
              <a:rPr lang="nl-NL" dirty="0" err="1"/>
              <a:t>watchfulness</a:t>
            </a:r>
            <a:endParaRPr lang="nl-NL" dirty="0"/>
          </a:p>
          <a:p>
            <a:pPr marL="0" indent="0">
              <a:buNone/>
            </a:pPr>
            <a:endParaRPr lang="nl-NL" dirty="0"/>
          </a:p>
        </p:txBody>
      </p:sp>
      <p:sp>
        <p:nvSpPr>
          <p:cNvPr id="4" name="Tijdelijke aanduiding voor tekst 3"/>
          <p:cNvSpPr>
            <a:spLocks noGrp="1"/>
          </p:cNvSpPr>
          <p:nvPr>
            <p:ph type="body" sz="quarter" idx="15"/>
          </p:nvPr>
        </p:nvSpPr>
        <p:spPr/>
        <p:txBody>
          <a:bodyPr/>
          <a:lstStyle/>
          <a:p>
            <a:r>
              <a:rPr lang="nl-NL" altLang="en-US" dirty="0"/>
              <a:t>Hechting</a:t>
            </a:r>
            <a:endParaRPr lang="nl-NL" dirty="0"/>
          </a:p>
        </p:txBody>
      </p:sp>
      <p:pic>
        <p:nvPicPr>
          <p:cNvPr id="5" name="Picture 2">
            <a:extLst>
              <a:ext uri="{FF2B5EF4-FFF2-40B4-BE49-F238E27FC236}">
                <a16:creationId xmlns:a16="http://schemas.microsoft.com/office/drawing/2014/main" id="{3F917A6B-A85F-44CC-A51E-EA3A6BF9B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3558" y="1106124"/>
            <a:ext cx="35496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82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1106525" y="2566347"/>
            <a:ext cx="10367433" cy="3358897"/>
          </a:xfrm>
        </p:spPr>
        <p:txBody>
          <a:bodyPr/>
          <a:lstStyle/>
          <a:p>
            <a:r>
              <a:rPr lang="nl-NL" dirty="0"/>
              <a:t>Gemiddeld krijgen jonge kinderen met zo’n 12 maanden hun eerste tand.</a:t>
            </a:r>
          </a:p>
          <a:p>
            <a:pPr marL="0" indent="0">
              <a:buNone/>
            </a:pPr>
            <a:endParaRPr lang="nl-NL" dirty="0"/>
          </a:p>
          <a:p>
            <a:r>
              <a:rPr lang="nl-NL" dirty="0"/>
              <a:t>Sensomotorische activiteit is het integreren van gewaarwordingen van de zintuigen met motorische vaardigheden.</a:t>
            </a:r>
          </a:p>
          <a:p>
            <a:endParaRPr lang="nl-NL" dirty="0"/>
          </a:p>
        </p:txBody>
      </p:sp>
      <p:sp>
        <p:nvSpPr>
          <p:cNvPr id="4" name="Tijdelijke aanduiding voor tekst 3"/>
          <p:cNvSpPr>
            <a:spLocks noGrp="1"/>
          </p:cNvSpPr>
          <p:nvPr>
            <p:ph type="body" sz="quarter" idx="15"/>
          </p:nvPr>
        </p:nvSpPr>
        <p:spPr/>
        <p:txBody>
          <a:bodyPr/>
          <a:lstStyle/>
          <a:p>
            <a:r>
              <a:rPr lang="en-US" altLang="en-US" dirty="0" err="1"/>
              <a:t>Proef-toetsvragen</a:t>
            </a:r>
            <a:r>
              <a:rPr lang="en-US" altLang="en-US" dirty="0"/>
              <a:t>…</a:t>
            </a:r>
            <a:endParaRPr lang="nl-NL" dirty="0"/>
          </a:p>
        </p:txBody>
      </p:sp>
    </p:spTree>
    <p:extLst>
      <p:ext uri="{BB962C8B-B14F-4D97-AF65-F5344CB8AC3E}">
        <p14:creationId xmlns:p14="http://schemas.microsoft.com/office/powerpoint/2010/main" val="172414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buNone/>
            </a:pPr>
            <a:endParaRPr lang="nl-NL" dirty="0"/>
          </a:p>
        </p:txBody>
      </p:sp>
      <p:sp>
        <p:nvSpPr>
          <p:cNvPr id="4" name="Tijdelijke aanduiding voor tekst 3"/>
          <p:cNvSpPr>
            <a:spLocks noGrp="1"/>
          </p:cNvSpPr>
          <p:nvPr>
            <p:ph type="body" sz="quarter" idx="15"/>
          </p:nvPr>
        </p:nvSpPr>
        <p:spPr>
          <a:xfrm rot="16200000">
            <a:off x="-1411580" y="2623243"/>
            <a:ext cx="5320266" cy="1705735"/>
          </a:xfrm>
        </p:spPr>
        <p:txBody>
          <a:bodyPr/>
          <a:lstStyle/>
          <a:p>
            <a:r>
              <a:rPr lang="en-GB" altLang="en-US" dirty="0" err="1"/>
              <a:t>Ontwikkeling</a:t>
            </a:r>
            <a:r>
              <a:rPr lang="en-GB" altLang="en-US" dirty="0"/>
              <a:t> </a:t>
            </a:r>
            <a:br>
              <a:rPr lang="en-GB" altLang="en-US" dirty="0"/>
            </a:br>
            <a:r>
              <a:rPr lang="en-GB" altLang="en-US" dirty="0"/>
              <a:t>grove </a:t>
            </a:r>
            <a:r>
              <a:rPr lang="en-GB" altLang="en-US" dirty="0" err="1"/>
              <a:t>motoriek</a:t>
            </a:r>
            <a:endParaRPr lang="nl-NL" dirty="0"/>
          </a:p>
        </p:txBody>
      </p:sp>
      <p:graphicFrame>
        <p:nvGraphicFramePr>
          <p:cNvPr id="5" name="Tabel 4">
            <a:extLst>
              <a:ext uri="{FF2B5EF4-FFF2-40B4-BE49-F238E27FC236}">
                <a16:creationId xmlns:a16="http://schemas.microsoft.com/office/drawing/2014/main" id="{596F6081-D19B-43EF-97F2-F0100ABDA55F}"/>
              </a:ext>
            </a:extLst>
          </p:cNvPr>
          <p:cNvGraphicFramePr>
            <a:graphicFrameLocks noGrp="1"/>
          </p:cNvGraphicFramePr>
          <p:nvPr>
            <p:extLst>
              <p:ext uri="{D42A27DB-BD31-4B8C-83A1-F6EECF244321}">
                <p14:modId xmlns:p14="http://schemas.microsoft.com/office/powerpoint/2010/main" val="3072239806"/>
              </p:ext>
            </p:extLst>
          </p:nvPr>
        </p:nvGraphicFramePr>
        <p:xfrm>
          <a:off x="2226240" y="1041954"/>
          <a:ext cx="8128000" cy="5151120"/>
        </p:xfrm>
        <a:graphic>
          <a:graphicData uri="http://schemas.openxmlformats.org/drawingml/2006/table">
            <a:tbl>
              <a:tblPr firstRow="1" bandRow="1">
                <a:tableStyleId>{5C22544A-7EE6-4342-B048-85BDC9FD1C3A}</a:tableStyleId>
              </a:tblPr>
              <a:tblGrid>
                <a:gridCol w="4790016">
                  <a:extLst>
                    <a:ext uri="{9D8B030D-6E8A-4147-A177-3AD203B41FA5}">
                      <a16:colId xmlns:a16="http://schemas.microsoft.com/office/drawing/2014/main" val="2344594973"/>
                    </a:ext>
                  </a:extLst>
                </a:gridCol>
                <a:gridCol w="3337984">
                  <a:extLst>
                    <a:ext uri="{9D8B030D-6E8A-4147-A177-3AD203B41FA5}">
                      <a16:colId xmlns:a16="http://schemas.microsoft.com/office/drawing/2014/main" val="4280103944"/>
                    </a:ext>
                  </a:extLst>
                </a:gridCol>
              </a:tblGrid>
              <a:tr h="370840">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en-US" sz="2000" dirty="0">
                          <a:solidFill>
                            <a:schemeClr val="bg1"/>
                          </a:solidFill>
                          <a:latin typeface="Calibri Light" panose="020F0302020204030204" pitchFamily="34" charset="0"/>
                        </a:rPr>
                        <a:t>Wat </a:t>
                      </a:r>
                      <a:r>
                        <a:rPr lang="en-GB" altLang="en-US" sz="2000" dirty="0" err="1">
                          <a:solidFill>
                            <a:schemeClr val="bg1"/>
                          </a:solidFill>
                          <a:latin typeface="Calibri Light" panose="020F0302020204030204" pitchFamily="34" charset="0"/>
                        </a:rPr>
                        <a:t>kan</a:t>
                      </a:r>
                      <a:r>
                        <a:rPr lang="en-GB" altLang="en-US" sz="2000" dirty="0">
                          <a:solidFill>
                            <a:schemeClr val="bg1"/>
                          </a:solidFill>
                          <a:latin typeface="Calibri Light" panose="020F0302020204030204" pitchFamily="34" charset="0"/>
                        </a:rPr>
                        <a:t> </a:t>
                      </a:r>
                      <a:r>
                        <a:rPr lang="en-GB" altLang="en-US" sz="2000" dirty="0" err="1">
                          <a:solidFill>
                            <a:schemeClr val="bg1"/>
                          </a:solidFill>
                          <a:latin typeface="Calibri Light" panose="020F0302020204030204" pitchFamily="34" charset="0"/>
                        </a:rPr>
                        <a:t>een</a:t>
                      </a:r>
                      <a:r>
                        <a:rPr lang="en-GB" altLang="en-US" sz="2000" dirty="0">
                          <a:solidFill>
                            <a:schemeClr val="bg1"/>
                          </a:solidFill>
                          <a:latin typeface="Calibri Light" panose="020F0302020204030204" pitchFamily="34" charset="0"/>
                        </a:rPr>
                        <a:t> kind </a:t>
                      </a:r>
                      <a:r>
                        <a:rPr lang="en-GB" altLang="en-US" sz="2000" dirty="0" err="1">
                          <a:solidFill>
                            <a:schemeClr val="bg1"/>
                          </a:solidFill>
                          <a:latin typeface="Calibri Light" panose="020F0302020204030204" pitchFamily="34" charset="0"/>
                        </a:rPr>
                        <a:t>gemiddeld</a:t>
                      </a:r>
                      <a:r>
                        <a:rPr lang="en-GB" altLang="en-US" sz="2000" dirty="0">
                          <a:solidFill>
                            <a:schemeClr val="bg1"/>
                          </a:solidFill>
                          <a:latin typeface="Calibri Light" panose="020F0302020204030204" pitchFamily="34" charset="0"/>
                        </a:rPr>
                        <a:t> </a:t>
                      </a:r>
                      <a:r>
                        <a:rPr lang="en-GB" altLang="en-US" sz="2000" dirty="0" err="1">
                          <a:solidFill>
                            <a:schemeClr val="bg1"/>
                          </a:solidFill>
                          <a:latin typeface="Calibri Light" panose="020F0302020204030204" pitchFamily="34" charset="0"/>
                        </a:rPr>
                        <a:t>wanneer</a:t>
                      </a:r>
                      <a:r>
                        <a:rPr lang="en-GB" altLang="en-US" sz="2000" dirty="0">
                          <a:solidFill>
                            <a:schemeClr val="bg1"/>
                          </a:solidFill>
                          <a:latin typeface="Calibri Light" panose="020F0302020204030204" pitchFamily="34" charset="0"/>
                        </a:rPr>
                        <a:t>?</a:t>
                      </a:r>
                    </a:p>
                  </a:txBody>
                  <a:tcPr/>
                </a:tc>
                <a:tc hMerge="1">
                  <a:txBody>
                    <a:bodyPr/>
                    <a:lstStyle/>
                    <a:p>
                      <a:endParaRPr lang="nl-NL" dirty="0"/>
                    </a:p>
                  </a:txBody>
                  <a:tcPr/>
                </a:tc>
                <a:extLst>
                  <a:ext uri="{0D108BD9-81ED-4DB2-BD59-A6C34878D82A}">
                    <a16:rowId xmlns:a16="http://schemas.microsoft.com/office/drawing/2014/main" val="3002732313"/>
                  </a:ext>
                </a:extLst>
              </a:tr>
              <a:tr h="370840">
                <a:tc>
                  <a:txBody>
                    <a:bodyPr/>
                    <a:lstStyle/>
                    <a:p>
                      <a:r>
                        <a:rPr lang="nl-NL" altLang="en-US" sz="2000" dirty="0">
                          <a:cs typeface="Times New Roman" panose="02020603050405020304" pitchFamily="18" charset="0"/>
                        </a:rPr>
                        <a:t>Zonder steun zitten </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7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2322287464"/>
                  </a:ext>
                </a:extLst>
              </a:tr>
              <a:tr h="370840">
                <a:tc>
                  <a:txBody>
                    <a:bodyPr/>
                    <a:lstStyle/>
                    <a:p>
                      <a:r>
                        <a:rPr lang="nl-NL" altLang="en-US" sz="2000" dirty="0">
                          <a:cs typeface="Times New Roman" panose="02020603050405020304" pitchFamily="18" charset="0"/>
                        </a:rPr>
                        <a:t>Staan met steun </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8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3042998120"/>
                  </a:ext>
                </a:extLst>
              </a:tr>
              <a:tr h="370840">
                <a:tc>
                  <a:txBody>
                    <a:bodyPr/>
                    <a:lstStyle/>
                    <a:p>
                      <a:r>
                        <a:rPr lang="nl-NL" altLang="en-US" sz="2000" dirty="0">
                          <a:cs typeface="Times New Roman" panose="02020603050405020304" pitchFamily="18" charset="0"/>
                        </a:rPr>
                        <a:t>Over vloer trekkend voortbewegen</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8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100105749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Lopen met steun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2000" dirty="0">
                          <a:cs typeface="Times New Roman" panose="02020603050405020304" pitchFamily="18" charset="0"/>
                        </a:rPr>
                        <a:t>rond 9 </a:t>
                      </a:r>
                      <a:r>
                        <a:rPr lang="nl-NL" altLang="en-US" sz="2000" dirty="0" err="1">
                          <a:cs typeface="Times New Roman" panose="02020603050405020304" pitchFamily="18" charset="0"/>
                        </a:rPr>
                        <a:t>mnd</a:t>
                      </a:r>
                      <a:endParaRPr lang="nl-NL" altLang="en-US" sz="2000" dirty="0">
                        <a:cs typeface="Times New Roman" panose="02020603050405020304" pitchFamily="18" charset="0"/>
                      </a:endParaRPr>
                    </a:p>
                  </a:txBody>
                  <a:tcPr/>
                </a:tc>
                <a:extLst>
                  <a:ext uri="{0D108BD9-81ED-4DB2-BD59-A6C34878D82A}">
                    <a16:rowId xmlns:a16="http://schemas.microsoft.com/office/drawing/2014/main" val="188612724"/>
                  </a:ext>
                </a:extLst>
              </a:tr>
              <a:tr h="370840">
                <a:tc>
                  <a:txBody>
                    <a:bodyPr/>
                    <a:lstStyle/>
                    <a:p>
                      <a:r>
                        <a:rPr lang="nl-NL" altLang="en-US" sz="2000" dirty="0"/>
                        <a:t>Op handen en knieën kruipen </a:t>
                      </a:r>
                      <a:endParaRPr lang="nl-NL" dirty="0"/>
                    </a:p>
                  </a:txBody>
                  <a:tcPr/>
                </a:tc>
                <a:tc>
                  <a:txBody>
                    <a:bodyPr/>
                    <a:lstStyle/>
                    <a:p>
                      <a:r>
                        <a:rPr lang="nl-NL" altLang="en-US" sz="2000" dirty="0"/>
                        <a:t>rond 10 </a:t>
                      </a:r>
                      <a:r>
                        <a:rPr lang="nl-NL" altLang="en-US" sz="2000" dirty="0" err="1"/>
                        <a:t>mnd</a:t>
                      </a:r>
                      <a:endParaRPr lang="nl-NL" dirty="0"/>
                    </a:p>
                  </a:txBody>
                  <a:tcPr/>
                </a:tc>
                <a:extLst>
                  <a:ext uri="{0D108BD9-81ED-4DB2-BD59-A6C34878D82A}">
                    <a16:rowId xmlns:a16="http://schemas.microsoft.com/office/drawing/2014/main" val="3669792691"/>
                  </a:ext>
                </a:extLst>
              </a:tr>
              <a:tr h="370840">
                <a:tc>
                  <a:txBody>
                    <a:bodyPr/>
                    <a:lstStyle/>
                    <a:p>
                      <a:r>
                        <a:rPr lang="nl-NL" altLang="en-US" sz="2000" b="0" dirty="0">
                          <a:latin typeface="Arial" panose="020B0604020202020204" pitchFamily="34" charset="0"/>
                        </a:rPr>
                        <a:t>Op handen en voeten kruipen </a:t>
                      </a:r>
                      <a:endParaRPr lang="nl-NL"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altLang="en-US" sz="1800" dirty="0"/>
                        <a:t>rond 11 </a:t>
                      </a:r>
                      <a:r>
                        <a:rPr lang="nl-NL" altLang="en-US" sz="1800" dirty="0" err="1"/>
                        <a:t>mnd</a:t>
                      </a:r>
                      <a:endParaRPr lang="nl-NL" dirty="0"/>
                    </a:p>
                  </a:txBody>
                  <a:tcPr/>
                </a:tc>
                <a:extLst>
                  <a:ext uri="{0D108BD9-81ED-4DB2-BD59-A6C34878D82A}">
                    <a16:rowId xmlns:a16="http://schemas.microsoft.com/office/drawing/2014/main" val="3000390258"/>
                  </a:ext>
                </a:extLst>
              </a:tr>
              <a:tr h="370840">
                <a:tc>
                  <a:txBody>
                    <a:bodyPr/>
                    <a:lstStyle/>
                    <a:p>
                      <a:r>
                        <a:rPr lang="nl-NL" altLang="en-US" sz="2000" b="0" dirty="0">
                          <a:latin typeface="Arial" panose="020B0604020202020204" pitchFamily="34" charset="0"/>
                        </a:rPr>
                        <a:t>Stevig los staan </a:t>
                      </a:r>
                      <a:endParaRPr lang="nl-NL" dirty="0"/>
                    </a:p>
                  </a:txBody>
                  <a:tcPr/>
                </a:tc>
                <a:tc>
                  <a:txBody>
                    <a:bodyPr/>
                    <a:lstStyle/>
                    <a:p>
                      <a:r>
                        <a:rPr lang="nl-NL" altLang="en-US" sz="2000" dirty="0"/>
                        <a:t>rond 11 </a:t>
                      </a:r>
                      <a:r>
                        <a:rPr lang="nl-NL" altLang="en-US" sz="2000" dirty="0" err="1"/>
                        <a:t>mnd</a:t>
                      </a:r>
                      <a:endParaRPr lang="nl-NL" dirty="0"/>
                    </a:p>
                  </a:txBody>
                  <a:tcPr/>
                </a:tc>
                <a:extLst>
                  <a:ext uri="{0D108BD9-81ED-4DB2-BD59-A6C34878D82A}">
                    <a16:rowId xmlns:a16="http://schemas.microsoft.com/office/drawing/2014/main" val="2026382292"/>
                  </a:ext>
                </a:extLst>
              </a:tr>
              <a:tr h="370840">
                <a:tc>
                  <a:txBody>
                    <a:bodyPr/>
                    <a:lstStyle/>
                    <a:p>
                      <a:r>
                        <a:rPr lang="nl-NL" altLang="en-US" sz="2000" b="0" dirty="0">
                          <a:latin typeface="Arial" panose="020B0604020202020204" pitchFamily="34" charset="0"/>
                        </a:rPr>
                        <a:t>Met steun lopen, een enkel stapje los</a:t>
                      </a:r>
                      <a:endParaRPr lang="nl-NL" dirty="0"/>
                    </a:p>
                  </a:txBody>
                  <a:tcPr/>
                </a:tc>
                <a:tc>
                  <a:txBody>
                    <a:bodyPr/>
                    <a:lstStyle/>
                    <a:p>
                      <a:r>
                        <a:rPr lang="nl-NL" altLang="en-US" sz="2000" dirty="0"/>
                        <a:t>rond 1 jaar</a:t>
                      </a:r>
                      <a:endParaRPr lang="nl-NL" dirty="0"/>
                    </a:p>
                  </a:txBody>
                  <a:tcPr/>
                </a:tc>
                <a:extLst>
                  <a:ext uri="{0D108BD9-81ED-4DB2-BD59-A6C34878D82A}">
                    <a16:rowId xmlns:a16="http://schemas.microsoft.com/office/drawing/2014/main" val="317887236"/>
                  </a:ext>
                </a:extLst>
              </a:tr>
              <a:tr h="370840">
                <a:tc>
                  <a:txBody>
                    <a:bodyPr/>
                    <a:lstStyle/>
                    <a:p>
                      <a:r>
                        <a:rPr lang="nl-NL" altLang="en-US" sz="2000" b="0" dirty="0">
                          <a:latin typeface="Arial" panose="020B0604020202020204" pitchFamily="34" charset="0"/>
                        </a:rPr>
                        <a:t>Goed lopen</a:t>
                      </a:r>
                      <a:endParaRPr lang="nl-NL" dirty="0"/>
                    </a:p>
                  </a:txBody>
                  <a:tcPr/>
                </a:tc>
                <a:tc>
                  <a:txBody>
                    <a:bodyPr/>
                    <a:lstStyle/>
                    <a:p>
                      <a:r>
                        <a:rPr lang="nl-NL" altLang="en-US" sz="2000" dirty="0"/>
                        <a:t>rond 14 </a:t>
                      </a:r>
                      <a:r>
                        <a:rPr lang="nl-NL" altLang="en-US" sz="2000" dirty="0" err="1"/>
                        <a:t>mnd</a:t>
                      </a:r>
                      <a:endParaRPr lang="nl-NL" dirty="0"/>
                    </a:p>
                  </a:txBody>
                  <a:tcPr/>
                </a:tc>
                <a:extLst>
                  <a:ext uri="{0D108BD9-81ED-4DB2-BD59-A6C34878D82A}">
                    <a16:rowId xmlns:a16="http://schemas.microsoft.com/office/drawing/2014/main" val="3607801772"/>
                  </a:ext>
                </a:extLst>
              </a:tr>
              <a:tr h="370840">
                <a:tc>
                  <a:txBody>
                    <a:bodyPr/>
                    <a:lstStyle/>
                    <a:p>
                      <a:r>
                        <a:rPr lang="nl-NL" altLang="en-US" sz="2000" b="0" dirty="0">
                          <a:latin typeface="Arial" panose="020B0604020202020204" pitchFamily="34" charset="0"/>
                        </a:rPr>
                        <a:t>Bal naar voren schoppen</a:t>
                      </a:r>
                      <a:endParaRPr lang="nl-NL" dirty="0"/>
                    </a:p>
                  </a:txBody>
                  <a:tcPr/>
                </a:tc>
                <a:tc>
                  <a:txBody>
                    <a:bodyPr/>
                    <a:lstStyle/>
                    <a:p>
                      <a:r>
                        <a:rPr lang="nl-NL" altLang="en-US" sz="2000" dirty="0"/>
                        <a:t>rond 14 </a:t>
                      </a:r>
                      <a:r>
                        <a:rPr lang="nl-NL" altLang="en-US" sz="2000" dirty="0" err="1"/>
                        <a:t>mnd</a:t>
                      </a:r>
                      <a:endParaRPr lang="nl-NL" dirty="0"/>
                    </a:p>
                  </a:txBody>
                  <a:tcPr/>
                </a:tc>
                <a:extLst>
                  <a:ext uri="{0D108BD9-81ED-4DB2-BD59-A6C34878D82A}">
                    <a16:rowId xmlns:a16="http://schemas.microsoft.com/office/drawing/2014/main" val="3094194848"/>
                  </a:ext>
                </a:extLst>
              </a:tr>
              <a:tr h="370840">
                <a:tc>
                  <a:txBody>
                    <a:bodyPr/>
                    <a:lstStyle/>
                    <a:p>
                      <a:r>
                        <a:rPr lang="nl-NL" altLang="en-US" sz="2000" b="0" dirty="0">
                          <a:latin typeface="Arial" panose="020B0604020202020204" pitchFamily="34" charset="0"/>
                        </a:rPr>
                        <a:t>Met hulp traplopen</a:t>
                      </a:r>
                      <a:endParaRPr lang="nl-NL" dirty="0"/>
                    </a:p>
                  </a:txBody>
                  <a:tcPr/>
                </a:tc>
                <a:tc>
                  <a:txBody>
                    <a:bodyPr/>
                    <a:lstStyle/>
                    <a:p>
                      <a:r>
                        <a:rPr lang="nl-NL" altLang="en-US" sz="2000" dirty="0"/>
                        <a:t>rond 18 </a:t>
                      </a:r>
                      <a:r>
                        <a:rPr lang="nl-NL" altLang="en-US" sz="2000" dirty="0" err="1"/>
                        <a:t>mnd</a:t>
                      </a:r>
                      <a:endParaRPr lang="nl-NL" dirty="0"/>
                    </a:p>
                  </a:txBody>
                  <a:tcPr/>
                </a:tc>
                <a:extLst>
                  <a:ext uri="{0D108BD9-81ED-4DB2-BD59-A6C34878D82A}">
                    <a16:rowId xmlns:a16="http://schemas.microsoft.com/office/drawing/2014/main" val="938249724"/>
                  </a:ext>
                </a:extLst>
              </a:tr>
              <a:tr h="370840">
                <a:tc>
                  <a:txBody>
                    <a:bodyPr/>
                    <a:lstStyle/>
                    <a:p>
                      <a:r>
                        <a:rPr lang="en-GB" altLang="en-US" sz="2000" b="0" dirty="0" err="1">
                          <a:latin typeface="Arial" panose="020B0604020202020204" pitchFamily="34" charset="0"/>
                        </a:rPr>
                        <a:t>Springen</a:t>
                      </a:r>
                      <a:r>
                        <a:rPr lang="en-GB" altLang="en-US" sz="2000" b="0" dirty="0">
                          <a:latin typeface="Arial" panose="020B0604020202020204" pitchFamily="34" charset="0"/>
                        </a:rPr>
                        <a:t>, </a:t>
                      </a:r>
                      <a:r>
                        <a:rPr lang="en-GB" altLang="en-US" sz="2000" b="0" dirty="0" err="1">
                          <a:latin typeface="Arial" panose="020B0604020202020204" pitchFamily="34" charset="0"/>
                        </a:rPr>
                        <a:t>huppelen</a:t>
                      </a:r>
                      <a:r>
                        <a:rPr lang="en-GB" altLang="en-US" sz="2000" b="0" dirty="0">
                          <a:latin typeface="Arial" panose="020B0604020202020204" pitchFamily="34" charset="0"/>
                        </a:rPr>
                        <a:t>, etc. </a:t>
                      </a:r>
                      <a:endParaRPr lang="nl-NL" dirty="0"/>
                    </a:p>
                  </a:txBody>
                  <a:tcPr/>
                </a:tc>
                <a:tc>
                  <a:txBody>
                    <a:bodyPr/>
                    <a:lstStyle/>
                    <a:p>
                      <a:r>
                        <a:rPr lang="nl-NL" altLang="en-US" sz="2000" dirty="0"/>
                        <a:t>rond 2 jaar</a:t>
                      </a:r>
                      <a:endParaRPr lang="nl-NL" dirty="0"/>
                    </a:p>
                  </a:txBody>
                  <a:tcPr/>
                </a:tc>
                <a:extLst>
                  <a:ext uri="{0D108BD9-81ED-4DB2-BD59-A6C34878D82A}">
                    <a16:rowId xmlns:a16="http://schemas.microsoft.com/office/drawing/2014/main" val="1972079230"/>
                  </a:ext>
                </a:extLst>
              </a:tr>
            </a:tbl>
          </a:graphicData>
        </a:graphic>
      </p:graphicFrame>
      <p:pic>
        <p:nvPicPr>
          <p:cNvPr id="6" name="Picture 2052" descr="Smiling baby girl">
            <a:extLst>
              <a:ext uri="{FF2B5EF4-FFF2-40B4-BE49-F238E27FC236}">
                <a16:creationId xmlns:a16="http://schemas.microsoft.com/office/drawing/2014/main" id="{7A716F8C-0834-4001-880E-3022BEB7A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012" y="815976"/>
            <a:ext cx="986078" cy="148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53" descr="Baby girl in a cot">
            <a:extLst>
              <a:ext uri="{FF2B5EF4-FFF2-40B4-BE49-F238E27FC236}">
                <a16:creationId xmlns:a16="http://schemas.microsoft.com/office/drawing/2014/main" id="{BC101BD6-8CE8-44B2-B8F8-98B88A545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12" y="2341908"/>
            <a:ext cx="11699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2246F2E5-C04D-40D0-8F3F-23BB792C36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109" r="17848"/>
          <a:stretch/>
        </p:blipFill>
        <p:spPr>
          <a:xfrm>
            <a:off x="10403452" y="4146128"/>
            <a:ext cx="1780357" cy="1913032"/>
          </a:xfrm>
          <a:prstGeom prst="rect">
            <a:avLst/>
          </a:prstGeom>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r>
              <a:rPr lang="en-US" altLang="en-US" dirty="0" err="1"/>
              <a:t>Pincetgreep</a:t>
            </a:r>
            <a:endParaRPr lang="en-US" altLang="en-US" dirty="0"/>
          </a:p>
          <a:p>
            <a:pPr lvl="1">
              <a:buNone/>
            </a:pPr>
            <a:r>
              <a:rPr lang="en-GB" altLang="en-US" dirty="0"/>
              <a:t>(</a:t>
            </a:r>
            <a:r>
              <a:rPr lang="en-GB" altLang="en-US" dirty="0" err="1"/>
              <a:t>opponeren</a:t>
            </a:r>
            <a:r>
              <a:rPr lang="en-GB" altLang="en-US" dirty="0"/>
              <a:t> van de </a:t>
            </a:r>
            <a:r>
              <a:rPr lang="en-GB" altLang="en-US" dirty="0" err="1"/>
              <a:t>duim</a:t>
            </a:r>
            <a:r>
              <a:rPr lang="en-GB" altLang="en-US" dirty="0"/>
              <a:t>)</a:t>
            </a:r>
          </a:p>
          <a:p>
            <a:endParaRPr lang="nl-NL" dirty="0"/>
          </a:p>
        </p:txBody>
      </p:sp>
      <p:sp>
        <p:nvSpPr>
          <p:cNvPr id="4" name="Tijdelijke aanduiding voor tekst 3"/>
          <p:cNvSpPr>
            <a:spLocks noGrp="1"/>
          </p:cNvSpPr>
          <p:nvPr>
            <p:ph type="body" sz="quarter" idx="15"/>
          </p:nvPr>
        </p:nvSpPr>
        <p:spPr/>
        <p:txBody>
          <a:bodyPr/>
          <a:lstStyle/>
          <a:p>
            <a:r>
              <a:rPr lang="en-US" altLang="en-US" dirty="0"/>
              <a:t>En de </a:t>
            </a:r>
            <a:r>
              <a:rPr lang="en-US" altLang="en-US" dirty="0" err="1"/>
              <a:t>fijne</a:t>
            </a:r>
            <a:r>
              <a:rPr lang="en-US" altLang="en-US" dirty="0"/>
              <a:t> </a:t>
            </a:r>
            <a:r>
              <a:rPr lang="en-US" altLang="en-US" dirty="0" err="1"/>
              <a:t>motoriek</a:t>
            </a:r>
            <a:r>
              <a:rPr lang="en-US" altLang="en-US" dirty="0"/>
              <a:t>?</a:t>
            </a:r>
            <a:endParaRPr lang="nl-NL" dirty="0"/>
          </a:p>
        </p:txBody>
      </p:sp>
      <p:pic>
        <p:nvPicPr>
          <p:cNvPr id="5" name="Picture 4">
            <a:extLst>
              <a:ext uri="{FF2B5EF4-FFF2-40B4-BE49-F238E27FC236}">
                <a16:creationId xmlns:a16="http://schemas.microsoft.com/office/drawing/2014/main" id="{9BC4E45B-78DC-44E2-BFFF-0BEE0FD9D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042709"/>
            <a:ext cx="45720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65" descr="langevinger">
            <a:extLst>
              <a:ext uri="{FF2B5EF4-FFF2-40B4-BE49-F238E27FC236}">
                <a16:creationId xmlns:a16="http://schemas.microsoft.com/office/drawing/2014/main" id="{73C051C4-5149-445D-9418-D02BB9916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115734"/>
            <a:ext cx="28019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42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Cognitieve ontwikkelingsstadia…</a:t>
            </a:r>
          </a:p>
          <a:p>
            <a:endParaRPr lang="nl-NL" dirty="0"/>
          </a:p>
          <a:p>
            <a:r>
              <a:rPr lang="nl-NL" dirty="0"/>
              <a:t>0 tot 2 jaar</a:t>
            </a:r>
          </a:p>
          <a:p>
            <a:r>
              <a:rPr lang="nl-NL" dirty="0"/>
              <a:t>Sensomotorisch stadium (denken = handelen)</a:t>
            </a:r>
          </a:p>
          <a:p>
            <a:endParaRPr lang="nl-NL" dirty="0"/>
          </a:p>
          <a:p>
            <a:r>
              <a:rPr lang="nl-NL" dirty="0"/>
              <a:t>“Circulaire reactiepatronen…” herhalen van wat leuk is en secundair</a:t>
            </a:r>
          </a:p>
          <a:p>
            <a:r>
              <a:rPr lang="nl-NL" dirty="0"/>
              <a:t> Betekent dat het effect wordt gezien</a:t>
            </a:r>
          </a:p>
          <a:p>
            <a:r>
              <a:rPr lang="nl-NL" dirty="0"/>
              <a:t> Niet van tevoren bedoeld</a:t>
            </a:r>
          </a:p>
          <a:p>
            <a:pPr lvl="1"/>
            <a:r>
              <a:rPr lang="nl-NL" dirty="0"/>
              <a:t>Circulaire primaire reacties (1-4 </a:t>
            </a:r>
            <a:r>
              <a:rPr lang="nl-NL" dirty="0" err="1"/>
              <a:t>mnd</a:t>
            </a:r>
            <a:r>
              <a:rPr lang="nl-NL" dirty="0"/>
              <a:t>)</a:t>
            </a:r>
          </a:p>
          <a:p>
            <a:pPr lvl="1"/>
            <a:r>
              <a:rPr lang="nl-NL" dirty="0"/>
              <a:t>Circulaire secundaire reacties (4-12 </a:t>
            </a:r>
            <a:r>
              <a:rPr lang="nl-NL" dirty="0" err="1"/>
              <a:t>mnd</a:t>
            </a:r>
            <a:r>
              <a:rPr lang="nl-NL" dirty="0"/>
              <a:t>)</a:t>
            </a:r>
          </a:p>
          <a:p>
            <a:pPr lvl="1"/>
            <a:r>
              <a:rPr lang="nl-NL" dirty="0"/>
              <a:t>Circulaire tertiaire circulaire reacties (12-18 </a:t>
            </a:r>
            <a:r>
              <a:rPr lang="nl-NL" dirty="0" err="1"/>
              <a:t>mnd</a:t>
            </a:r>
            <a:r>
              <a:rPr lang="nl-NL" dirty="0"/>
              <a:t>)</a:t>
            </a:r>
          </a:p>
          <a:p>
            <a:endParaRPr lang="nl-NL" dirty="0"/>
          </a:p>
        </p:txBody>
      </p:sp>
      <p:sp>
        <p:nvSpPr>
          <p:cNvPr id="4" name="Tijdelijke aanduiding voor tekst 3"/>
          <p:cNvSpPr>
            <a:spLocks noGrp="1"/>
          </p:cNvSpPr>
          <p:nvPr>
            <p:ph type="body" sz="quarter" idx="15"/>
          </p:nvPr>
        </p:nvSpPr>
        <p:spPr/>
        <p:txBody>
          <a:bodyPr/>
          <a:lstStyle/>
          <a:p>
            <a:r>
              <a:rPr lang="en-US" altLang="en-US" sz="5400" dirty="0"/>
              <a:t>Piaget</a:t>
            </a:r>
            <a:endParaRPr lang="nl-NL" dirty="0"/>
          </a:p>
        </p:txBody>
      </p:sp>
      <p:pic>
        <p:nvPicPr>
          <p:cNvPr id="1026" name="Picture 2" descr="Afbeeldingsresultaat voor piaget">
            <a:extLst>
              <a:ext uri="{FF2B5EF4-FFF2-40B4-BE49-F238E27FC236}">
                <a16:creationId xmlns:a16="http://schemas.microsoft.com/office/drawing/2014/main" id="{70B0E13A-78DC-46D0-9FAB-F402DA84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744" y="1221318"/>
            <a:ext cx="2909731" cy="486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1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p:txBody>
          <a:bodyPr/>
          <a:lstStyle/>
          <a:p>
            <a:pPr marL="0" indent="0" algn="ctr">
              <a:buNone/>
            </a:pPr>
            <a:endParaRPr lang="nl-NL" sz="2800" i="1" dirty="0">
              <a:solidFill>
                <a:srgbClr val="005DAA"/>
              </a:solidFill>
              <a:latin typeface="Calibri Light" panose="020F0302020204030204" pitchFamily="34" charset="0"/>
            </a:endParaRPr>
          </a:p>
          <a:p>
            <a:pPr marL="0" indent="0" algn="ctr">
              <a:buNone/>
            </a:pPr>
            <a:r>
              <a:rPr lang="nl-NL" sz="2800" i="1" dirty="0">
                <a:solidFill>
                  <a:srgbClr val="005DAA"/>
                </a:solidFill>
                <a:latin typeface="Calibri Light" panose="020F0302020204030204" pitchFamily="34" charset="0"/>
              </a:rPr>
              <a:t>Assimilatie = mentaal proces dat nieuwe </a:t>
            </a:r>
            <a:br>
              <a:rPr lang="nl-NL" sz="2800" i="1" dirty="0">
                <a:solidFill>
                  <a:srgbClr val="005DAA"/>
                </a:solidFill>
                <a:latin typeface="Calibri Light" panose="020F0302020204030204" pitchFamily="34" charset="0"/>
              </a:rPr>
            </a:br>
            <a:r>
              <a:rPr lang="nl-NL" sz="2800" i="1" dirty="0">
                <a:solidFill>
                  <a:srgbClr val="005DAA"/>
                </a:solidFill>
                <a:latin typeface="Calibri Light" panose="020F0302020204030204" pitchFamily="34" charset="0"/>
              </a:rPr>
              <a:t>informatie in het schema past</a:t>
            </a:r>
          </a:p>
          <a:p>
            <a:endParaRPr lang="nl-NL" i="1" dirty="0"/>
          </a:p>
          <a:p>
            <a:endParaRPr lang="nl-NL" dirty="0"/>
          </a:p>
          <a:p>
            <a:endParaRPr lang="nl-NL" dirty="0"/>
          </a:p>
          <a:p>
            <a:r>
              <a:rPr lang="nl-NL" dirty="0"/>
              <a:t>Accommodatie = aanpassen van bestaande schema’s om nieuwe informatie op te nemen. </a:t>
            </a:r>
          </a:p>
          <a:p>
            <a:endParaRPr lang="nl-NL" dirty="0"/>
          </a:p>
        </p:txBody>
      </p:sp>
      <p:sp>
        <p:nvSpPr>
          <p:cNvPr id="4" name="Tijdelijke aanduiding voor tekst 3"/>
          <p:cNvSpPr>
            <a:spLocks noGrp="1"/>
          </p:cNvSpPr>
          <p:nvPr>
            <p:ph type="body" sz="quarter" idx="15"/>
          </p:nvPr>
        </p:nvSpPr>
        <p:spPr/>
        <p:txBody>
          <a:bodyPr/>
          <a:lstStyle/>
          <a:p>
            <a:r>
              <a:rPr lang="en-US" altLang="en-US" dirty="0"/>
              <a:t>Piaget</a:t>
            </a:r>
            <a:endParaRPr lang="nl-NL" dirty="0"/>
          </a:p>
        </p:txBody>
      </p:sp>
    </p:spTree>
    <p:extLst>
      <p:ext uri="{BB962C8B-B14F-4D97-AF65-F5344CB8AC3E}">
        <p14:creationId xmlns:p14="http://schemas.microsoft.com/office/powerpoint/2010/main" val="3056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5977467" y="3234267"/>
            <a:ext cx="5496491" cy="2690977"/>
          </a:xfrm>
        </p:spPr>
        <p:txBody>
          <a:bodyPr/>
          <a:lstStyle/>
          <a:p>
            <a:pPr>
              <a:spcBef>
                <a:spcPct val="0"/>
              </a:spcBef>
              <a:buNone/>
            </a:pPr>
            <a:r>
              <a:rPr lang="nl-NL" altLang="en-US" sz="2000" dirty="0">
                <a:latin typeface="Arial" panose="020B0604020202020204" pitchFamily="34" charset="0"/>
                <a:hlinkClick r:id="rId2"/>
              </a:rPr>
              <a:t>http://www.youtube.com/watch?v=cM93veKiGR0</a:t>
            </a:r>
            <a:endParaRPr lang="nl-NL" altLang="en-US" sz="2000" dirty="0">
              <a:latin typeface="Arial" panose="020B0604020202020204" pitchFamily="34" charset="0"/>
            </a:endParaRPr>
          </a:p>
          <a:p>
            <a:pPr>
              <a:spcBef>
                <a:spcPct val="0"/>
              </a:spcBef>
              <a:buNone/>
            </a:pPr>
            <a:r>
              <a:rPr lang="nl-NL" altLang="en-US" sz="2000" dirty="0">
                <a:latin typeface="Arial" panose="020B0604020202020204" pitchFamily="34" charset="0"/>
              </a:rPr>
              <a:t> </a:t>
            </a:r>
          </a:p>
          <a:p>
            <a:pPr>
              <a:spcBef>
                <a:spcPct val="0"/>
              </a:spcBef>
              <a:buNone/>
            </a:pPr>
            <a:r>
              <a:rPr lang="nl-NL" altLang="en-US" sz="2000" dirty="0">
                <a:latin typeface="Arial" panose="020B0604020202020204" pitchFamily="34" charset="0"/>
                <a:hlinkClick r:id="rId3"/>
              </a:rPr>
              <a:t>http://www.youtube.com/watch?v=NjBh9ld_yIo</a:t>
            </a:r>
            <a:r>
              <a:rPr lang="nl-NL" altLang="en-US" sz="2000" dirty="0">
                <a:latin typeface="Arial" panose="020B0604020202020204" pitchFamily="34" charset="0"/>
              </a:rPr>
              <a:t> </a:t>
            </a:r>
          </a:p>
          <a:p>
            <a:pPr marL="0" indent="0">
              <a:buNone/>
            </a:pPr>
            <a:endParaRPr lang="nl-NL" dirty="0"/>
          </a:p>
        </p:txBody>
      </p:sp>
      <p:sp>
        <p:nvSpPr>
          <p:cNvPr id="4" name="Tijdelijke aanduiding voor tekst 3"/>
          <p:cNvSpPr>
            <a:spLocks noGrp="1"/>
          </p:cNvSpPr>
          <p:nvPr>
            <p:ph type="body" sz="quarter" idx="15"/>
          </p:nvPr>
        </p:nvSpPr>
        <p:spPr/>
        <p:txBody>
          <a:bodyPr/>
          <a:lstStyle/>
          <a:p>
            <a:pPr algn="ctr"/>
            <a:r>
              <a:rPr lang="en-US" altLang="en-US" dirty="0" err="1"/>
              <a:t>Objectpermanentie</a:t>
            </a:r>
            <a:endParaRPr lang="nl-NL" dirty="0"/>
          </a:p>
        </p:txBody>
      </p:sp>
      <p:pic>
        <p:nvPicPr>
          <p:cNvPr id="7" name="Afbeelding 6">
            <a:extLst>
              <a:ext uri="{FF2B5EF4-FFF2-40B4-BE49-F238E27FC236}">
                <a16:creationId xmlns:a16="http://schemas.microsoft.com/office/drawing/2014/main" id="{924307CE-6469-4EE9-B2A9-82EDBBEFC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67" y="2374194"/>
            <a:ext cx="4893733" cy="3262488"/>
          </a:xfrm>
          <a:prstGeom prst="rect">
            <a:avLst/>
          </a:prstGeom>
        </p:spPr>
      </p:pic>
    </p:spTree>
    <p:extLst>
      <p:ext uri="{BB962C8B-B14F-4D97-AF65-F5344CB8AC3E}">
        <p14:creationId xmlns:p14="http://schemas.microsoft.com/office/powerpoint/2010/main" val="246247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4" name="Tijdelijke aanduiding voor tekst 3"/>
          <p:cNvSpPr>
            <a:spLocks noGrp="1"/>
          </p:cNvSpPr>
          <p:nvPr>
            <p:ph type="body" sz="quarter" idx="15"/>
          </p:nvPr>
        </p:nvSpPr>
        <p:spPr/>
        <p:txBody>
          <a:bodyPr/>
          <a:lstStyle/>
          <a:p>
            <a:r>
              <a:rPr lang="nl-NL" altLang="en-US" dirty="0"/>
              <a:t>Visual </a:t>
            </a:r>
            <a:r>
              <a:rPr lang="nl-NL" altLang="en-US" dirty="0" err="1"/>
              <a:t>cliff</a:t>
            </a:r>
            <a:endParaRPr lang="nl-NL" dirty="0"/>
          </a:p>
        </p:txBody>
      </p:sp>
      <p:pic>
        <p:nvPicPr>
          <p:cNvPr id="6" name="Afbeelding 5">
            <a:extLst>
              <a:ext uri="{FF2B5EF4-FFF2-40B4-BE49-F238E27FC236}">
                <a16:creationId xmlns:a16="http://schemas.microsoft.com/office/drawing/2014/main" id="{B85E8098-E102-4A77-A81D-7D1DB5795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6132" y="1221318"/>
            <a:ext cx="6187487" cy="4983899"/>
          </a:xfrm>
          <a:prstGeom prst="rect">
            <a:avLst/>
          </a:prstGeom>
        </p:spPr>
      </p:pic>
    </p:spTree>
    <p:extLst>
      <p:ext uri="{BB962C8B-B14F-4D97-AF65-F5344CB8AC3E}">
        <p14:creationId xmlns:p14="http://schemas.microsoft.com/office/powerpoint/2010/main" val="168493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1106526" y="2180861"/>
            <a:ext cx="2771208" cy="1248139"/>
          </a:xfrm>
        </p:spPr>
        <p:txBody>
          <a:bodyPr/>
          <a:lstStyle/>
          <a:p>
            <a:r>
              <a:rPr lang="en-GB" altLang="en-US" dirty="0" err="1">
                <a:cs typeface="Times New Roman" panose="02020603050405020304" pitchFamily="18" charset="0"/>
              </a:rPr>
              <a:t>Eénwoords-zinnen</a:t>
            </a:r>
            <a:r>
              <a:rPr lang="en-GB" altLang="en-US" dirty="0">
                <a:solidFill>
                  <a:srgbClr val="000000"/>
                </a:solidFill>
                <a:hlinkClick r:id="rId3"/>
              </a:rPr>
              <a:t> </a:t>
            </a:r>
            <a:endParaRPr lang="en-GB" altLang="en-US" dirty="0">
              <a:cs typeface="Times New Roman" panose="02020603050405020304" pitchFamily="18" charset="0"/>
            </a:endParaRPr>
          </a:p>
          <a:p>
            <a:r>
              <a:rPr lang="en-GB" altLang="en-US" dirty="0" err="1">
                <a:cs typeface="Times New Roman" panose="02020603050405020304" pitchFamily="18" charset="0"/>
              </a:rPr>
              <a:t>Tweewoords-zinnen</a:t>
            </a:r>
            <a:endParaRPr lang="en-GB" altLang="en-US" dirty="0">
              <a:cs typeface="Times New Roman" panose="02020603050405020304" pitchFamily="18" charset="0"/>
            </a:endParaRPr>
          </a:p>
          <a:p>
            <a:pPr lvl="1"/>
            <a:r>
              <a:rPr lang="en-GB" altLang="en-US" i="1" dirty="0">
                <a:cs typeface="Times New Roman" panose="02020603050405020304" pitchFamily="18" charset="0"/>
              </a:rPr>
              <a:t>PIVOT-</a:t>
            </a:r>
            <a:r>
              <a:rPr lang="en-GB" altLang="en-US" i="1" dirty="0" err="1">
                <a:cs typeface="Times New Roman" panose="02020603050405020304" pitchFamily="18" charset="0"/>
              </a:rPr>
              <a:t>woorden</a:t>
            </a:r>
            <a:r>
              <a:rPr lang="en-GB" altLang="en-US" i="1" dirty="0">
                <a:cs typeface="Times New Roman" panose="02020603050405020304" pitchFamily="18" charset="0"/>
              </a:rPr>
              <a:t>…</a:t>
            </a:r>
            <a:endParaRPr lang="nl-NL" dirty="0"/>
          </a:p>
        </p:txBody>
      </p:sp>
      <p:sp>
        <p:nvSpPr>
          <p:cNvPr id="4" name="Tijdelijke aanduiding voor tekst 3"/>
          <p:cNvSpPr>
            <a:spLocks noGrp="1"/>
          </p:cNvSpPr>
          <p:nvPr>
            <p:ph type="body" sz="quarter" idx="15"/>
          </p:nvPr>
        </p:nvSpPr>
        <p:spPr/>
        <p:txBody>
          <a:bodyPr/>
          <a:lstStyle/>
          <a:p>
            <a:r>
              <a:rPr lang="en-US" altLang="en-US" dirty="0" err="1"/>
              <a:t>Taalontwikkeling</a:t>
            </a:r>
            <a:endParaRPr lang="nl-NL" dirty="0"/>
          </a:p>
        </p:txBody>
      </p:sp>
      <p:sp>
        <p:nvSpPr>
          <p:cNvPr id="6" name="Tijdelijke aanduiding voor tekst 2">
            <a:extLst>
              <a:ext uri="{FF2B5EF4-FFF2-40B4-BE49-F238E27FC236}">
                <a16:creationId xmlns:a16="http://schemas.microsoft.com/office/drawing/2014/main" id="{82671A21-87ED-4278-BFBB-6460273078EE}"/>
              </a:ext>
            </a:extLst>
          </p:cNvPr>
          <p:cNvSpPr txBox="1">
            <a:spLocks/>
          </p:cNvSpPr>
          <p:nvPr/>
        </p:nvSpPr>
        <p:spPr>
          <a:xfrm>
            <a:off x="3516350" y="3772595"/>
            <a:ext cx="1970050" cy="647005"/>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None/>
            </a:pPr>
            <a:r>
              <a:rPr lang="en-GB" altLang="en-US" sz="2800" b="1" dirty="0" err="1">
                <a:solidFill>
                  <a:srgbClr val="005DAA"/>
                </a:solidFill>
                <a:latin typeface="Calibri Light" panose="020F0302020204030204" pitchFamily="34" charset="0"/>
              </a:rPr>
              <a:t>Nog</a:t>
            </a:r>
            <a:r>
              <a:rPr lang="en-GB" altLang="en-US" sz="2800" b="1" dirty="0">
                <a:solidFill>
                  <a:srgbClr val="005DAA"/>
                </a:solidFill>
                <a:latin typeface="Calibri Light" panose="020F0302020204030204" pitchFamily="34" charset="0"/>
              </a:rPr>
              <a:t> </a:t>
            </a:r>
            <a:r>
              <a:rPr lang="en-GB" altLang="en-US" sz="2800" b="1" dirty="0" err="1">
                <a:solidFill>
                  <a:srgbClr val="005DAA"/>
                </a:solidFill>
                <a:latin typeface="Calibri Light" panose="020F0302020204030204" pitchFamily="34" charset="0"/>
              </a:rPr>
              <a:t>soep</a:t>
            </a:r>
            <a:endParaRPr lang="nl-NL" sz="2800" b="1" dirty="0">
              <a:solidFill>
                <a:srgbClr val="005DAA"/>
              </a:solidFill>
              <a:latin typeface="Calibri Light" panose="020F0302020204030204" pitchFamily="34" charset="0"/>
            </a:endParaRPr>
          </a:p>
        </p:txBody>
      </p:sp>
      <p:sp>
        <p:nvSpPr>
          <p:cNvPr id="7" name="Tijdelijke aanduiding voor tekst 2">
            <a:extLst>
              <a:ext uri="{FF2B5EF4-FFF2-40B4-BE49-F238E27FC236}">
                <a16:creationId xmlns:a16="http://schemas.microsoft.com/office/drawing/2014/main" id="{B6A613AF-E22A-452F-8178-013060201190}"/>
              </a:ext>
            </a:extLst>
          </p:cNvPr>
          <p:cNvSpPr txBox="1">
            <a:spLocks/>
          </p:cNvSpPr>
          <p:nvPr/>
        </p:nvSpPr>
        <p:spPr>
          <a:xfrm>
            <a:off x="4501375" y="4581525"/>
            <a:ext cx="1970050" cy="647005"/>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None/>
            </a:pPr>
            <a:r>
              <a:rPr lang="en-GB" altLang="en-US" sz="2800" b="1" dirty="0" err="1">
                <a:solidFill>
                  <a:srgbClr val="005DAA"/>
                </a:solidFill>
                <a:latin typeface="Calibri Light" panose="020F0302020204030204" pitchFamily="34" charset="0"/>
              </a:rPr>
              <a:t>Kijk</a:t>
            </a:r>
            <a:r>
              <a:rPr lang="en-GB" altLang="en-US" sz="2800" b="1" dirty="0">
                <a:solidFill>
                  <a:srgbClr val="005DAA"/>
                </a:solidFill>
                <a:latin typeface="Calibri Light" panose="020F0302020204030204" pitchFamily="34" charset="0"/>
              </a:rPr>
              <a:t> </a:t>
            </a:r>
            <a:r>
              <a:rPr lang="en-GB" altLang="en-US" sz="2800" b="1" dirty="0" err="1">
                <a:solidFill>
                  <a:srgbClr val="005DAA"/>
                </a:solidFill>
                <a:latin typeface="Calibri Light" panose="020F0302020204030204" pitchFamily="34" charset="0"/>
              </a:rPr>
              <a:t>boek</a:t>
            </a:r>
            <a:endParaRPr lang="nl-NL" sz="2800" b="1" dirty="0">
              <a:solidFill>
                <a:srgbClr val="005DAA"/>
              </a:solidFill>
              <a:latin typeface="Calibri Light" panose="020F0302020204030204" pitchFamily="34" charset="0"/>
            </a:endParaRPr>
          </a:p>
        </p:txBody>
      </p:sp>
      <p:sp>
        <p:nvSpPr>
          <p:cNvPr id="8" name="Tijdelijke aanduiding voor tekst 2">
            <a:extLst>
              <a:ext uri="{FF2B5EF4-FFF2-40B4-BE49-F238E27FC236}">
                <a16:creationId xmlns:a16="http://schemas.microsoft.com/office/drawing/2014/main" id="{7F25BF6C-9417-42E7-AF89-0EFFAECE6DA9}"/>
              </a:ext>
            </a:extLst>
          </p:cNvPr>
          <p:cNvSpPr txBox="1">
            <a:spLocks/>
          </p:cNvSpPr>
          <p:nvPr/>
        </p:nvSpPr>
        <p:spPr>
          <a:xfrm>
            <a:off x="5588001" y="5432062"/>
            <a:ext cx="1970050" cy="647005"/>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pPr marL="0" indent="0">
              <a:buNone/>
            </a:pPr>
            <a:r>
              <a:rPr lang="en-GB" altLang="en-US" sz="2800" b="1" dirty="0" err="1">
                <a:solidFill>
                  <a:srgbClr val="005DAA"/>
                </a:solidFill>
                <a:latin typeface="Calibri Light" panose="020F0302020204030204" pitchFamily="34" charset="0"/>
              </a:rPr>
              <a:t>Kijk</a:t>
            </a:r>
            <a:r>
              <a:rPr lang="en-GB" altLang="en-US" sz="2800" b="1" dirty="0">
                <a:solidFill>
                  <a:srgbClr val="005DAA"/>
                </a:solidFill>
                <a:latin typeface="Calibri Light" panose="020F0302020204030204" pitchFamily="34" charset="0"/>
              </a:rPr>
              <a:t> </a:t>
            </a:r>
            <a:r>
              <a:rPr lang="en-GB" altLang="en-US" sz="2800" b="1" dirty="0" err="1">
                <a:solidFill>
                  <a:srgbClr val="005DAA"/>
                </a:solidFill>
                <a:latin typeface="Calibri Light" panose="020F0302020204030204" pitchFamily="34" charset="0"/>
              </a:rPr>
              <a:t>poes</a:t>
            </a:r>
            <a:endParaRPr lang="nl-NL" sz="2800" b="1" dirty="0">
              <a:solidFill>
                <a:srgbClr val="005DAA"/>
              </a:solidFill>
              <a:latin typeface="Calibri Light" panose="020F0302020204030204" pitchFamily="34" charset="0"/>
            </a:endParaRPr>
          </a:p>
        </p:txBody>
      </p:sp>
      <p:pic>
        <p:nvPicPr>
          <p:cNvPr id="9" name="Afbeelding 8">
            <a:extLst>
              <a:ext uri="{FF2B5EF4-FFF2-40B4-BE49-F238E27FC236}">
                <a16:creationId xmlns:a16="http://schemas.microsoft.com/office/drawing/2014/main" id="{C44BF4C7-0EAD-4B08-B53B-FEA554CC20AA}"/>
              </a:ext>
            </a:extLst>
          </p:cNvPr>
          <p:cNvPicPr>
            <a:picLocks noChangeAspect="1"/>
          </p:cNvPicPr>
          <p:nvPr/>
        </p:nvPicPr>
        <p:blipFill>
          <a:blip r:embed="rId4"/>
          <a:stretch>
            <a:fillRect/>
          </a:stretch>
        </p:blipFill>
        <p:spPr>
          <a:xfrm>
            <a:off x="6705602" y="1511301"/>
            <a:ext cx="4476044" cy="3357033"/>
          </a:xfrm>
          <a:prstGeom prst="rect">
            <a:avLst/>
          </a:prstGeom>
        </p:spPr>
      </p:pic>
    </p:spTree>
    <p:extLst>
      <p:ext uri="{BB962C8B-B14F-4D97-AF65-F5344CB8AC3E}">
        <p14:creationId xmlns:p14="http://schemas.microsoft.com/office/powerpoint/2010/main" val="358454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697561" cy="480000"/>
          </a:xfrm>
        </p:spPr>
        <p:txBody>
          <a:bodyPr/>
          <a:lstStyle/>
          <a:p>
            <a:r>
              <a:rPr lang="nl-NL" dirty="0"/>
              <a:t>Hoofdstuk 3 </a:t>
            </a:r>
            <a:r>
              <a:rPr lang="nl-NL" altLang="en-US" sz="2800" dirty="0"/>
              <a:t>Van zes maanden tot twee jaar</a:t>
            </a:r>
            <a:endParaRPr lang="nl-NL" dirty="0"/>
          </a:p>
        </p:txBody>
      </p:sp>
      <p:sp>
        <p:nvSpPr>
          <p:cNvPr id="3" name="Tijdelijke aanduiding voor tekst 2"/>
          <p:cNvSpPr>
            <a:spLocks noGrp="1"/>
          </p:cNvSpPr>
          <p:nvPr>
            <p:ph type="body" sz="quarter" idx="14"/>
          </p:nvPr>
        </p:nvSpPr>
        <p:spPr>
          <a:xfrm>
            <a:off x="1106525" y="2566347"/>
            <a:ext cx="10367433" cy="3358897"/>
          </a:xfrm>
        </p:spPr>
        <p:txBody>
          <a:bodyPr/>
          <a:lstStyle/>
          <a:p>
            <a:pPr>
              <a:lnSpc>
                <a:spcPct val="90000"/>
              </a:lnSpc>
            </a:pPr>
            <a:r>
              <a:rPr lang="nl-NL" altLang="en-US" sz="2000" dirty="0"/>
              <a:t>fundamenteel vertrouwen – wantrouwen </a:t>
            </a:r>
            <a:r>
              <a:rPr lang="nl-NL" altLang="en-US" sz="2000" i="1" dirty="0"/>
              <a:t>(baby’s)</a:t>
            </a:r>
          </a:p>
          <a:p>
            <a:pPr>
              <a:lnSpc>
                <a:spcPct val="90000"/>
              </a:lnSpc>
              <a:buFont typeface="Wingdings" panose="05000000000000000000" pitchFamily="2" charset="2"/>
              <a:buChar char="§"/>
            </a:pPr>
            <a:endParaRPr lang="nl-NL" altLang="en-US" sz="800" i="1" dirty="0"/>
          </a:p>
          <a:p>
            <a:pPr>
              <a:lnSpc>
                <a:spcPct val="90000"/>
              </a:lnSpc>
              <a:buFont typeface="Wingdings" panose="05000000000000000000" pitchFamily="2" charset="2"/>
              <a:buChar char="§"/>
            </a:pPr>
            <a:r>
              <a:rPr lang="nl-NL" altLang="en-US" sz="2000" dirty="0"/>
              <a:t>zelfstandigheid – schaamte en twijfel </a:t>
            </a:r>
            <a:r>
              <a:rPr lang="nl-NL" altLang="en-US" sz="2000" i="1" dirty="0"/>
              <a:t>(peuters)</a:t>
            </a:r>
          </a:p>
          <a:p>
            <a:pPr>
              <a:lnSpc>
                <a:spcPct val="90000"/>
              </a:lnSpc>
              <a:buFont typeface="Wingdings" panose="05000000000000000000" pitchFamily="2" charset="2"/>
              <a:buChar char="§"/>
            </a:pPr>
            <a:endParaRPr lang="nl-NL" altLang="en-US" sz="800" i="1" dirty="0"/>
          </a:p>
          <a:p>
            <a:pPr>
              <a:lnSpc>
                <a:spcPct val="90000"/>
              </a:lnSpc>
              <a:buFont typeface="Wingdings" panose="05000000000000000000" pitchFamily="2" charset="2"/>
              <a:buChar char="§"/>
            </a:pPr>
            <a:r>
              <a:rPr lang="nl-NL" altLang="en-US" sz="2000" dirty="0"/>
              <a:t>initiatief nemen – schuldgevoel ontwikkelen </a:t>
            </a:r>
            <a:r>
              <a:rPr lang="nl-NL" altLang="en-US" sz="2000" i="1" dirty="0"/>
              <a:t>(kleuters)</a:t>
            </a:r>
          </a:p>
          <a:p>
            <a:pPr>
              <a:lnSpc>
                <a:spcPct val="90000"/>
              </a:lnSpc>
              <a:buFont typeface="Wingdings" panose="05000000000000000000" pitchFamily="2" charset="2"/>
              <a:buChar char="§"/>
            </a:pPr>
            <a:endParaRPr lang="nl-NL" altLang="en-US" sz="800" i="1" dirty="0"/>
          </a:p>
          <a:p>
            <a:pPr>
              <a:lnSpc>
                <a:spcPct val="90000"/>
              </a:lnSpc>
              <a:buFont typeface="Wingdings" panose="05000000000000000000" pitchFamily="2" charset="2"/>
              <a:buChar char="§"/>
            </a:pPr>
            <a:r>
              <a:rPr lang="nl-NL" altLang="en-US" sz="2000" dirty="0"/>
              <a:t>vlijt – minderwaardigheid </a:t>
            </a:r>
            <a:r>
              <a:rPr lang="nl-NL" altLang="en-US" sz="2000" i="1" dirty="0"/>
              <a:t>(schoolleeftijd)</a:t>
            </a:r>
          </a:p>
          <a:p>
            <a:pPr>
              <a:lnSpc>
                <a:spcPct val="90000"/>
              </a:lnSpc>
              <a:buFont typeface="Wingdings" panose="05000000000000000000" pitchFamily="2" charset="2"/>
              <a:buChar char="§"/>
            </a:pPr>
            <a:endParaRPr lang="nl-NL" altLang="en-US" sz="800" i="1" dirty="0"/>
          </a:p>
          <a:p>
            <a:pPr>
              <a:lnSpc>
                <a:spcPct val="90000"/>
              </a:lnSpc>
              <a:buFont typeface="Wingdings" panose="05000000000000000000" pitchFamily="2" charset="2"/>
              <a:buChar char="§"/>
            </a:pPr>
            <a:r>
              <a:rPr lang="nl-NL" altLang="en-US" sz="2000" dirty="0"/>
              <a:t>identiteit – identiteitsverwarring </a:t>
            </a:r>
            <a:r>
              <a:rPr lang="nl-NL" altLang="en-US" sz="2000" i="1" dirty="0"/>
              <a:t>(adolescentie)</a:t>
            </a:r>
          </a:p>
          <a:p>
            <a:pPr>
              <a:lnSpc>
                <a:spcPct val="90000"/>
              </a:lnSpc>
              <a:buFont typeface="Wingdings" panose="05000000000000000000" pitchFamily="2" charset="2"/>
              <a:buChar char="§"/>
            </a:pPr>
            <a:endParaRPr lang="nl-NL" altLang="en-US" sz="800" i="1" dirty="0"/>
          </a:p>
          <a:p>
            <a:pPr>
              <a:lnSpc>
                <a:spcPct val="90000"/>
              </a:lnSpc>
              <a:buFont typeface="Wingdings" panose="05000000000000000000" pitchFamily="2" charset="2"/>
              <a:buChar char="§"/>
            </a:pPr>
            <a:r>
              <a:rPr lang="nl-NL" altLang="en-US" sz="2000" dirty="0"/>
              <a:t>intimiteit – isolement</a:t>
            </a:r>
            <a:r>
              <a:rPr lang="nl-NL" altLang="en-US" sz="2000" i="1" dirty="0"/>
              <a:t> (vroege volwassenheid)</a:t>
            </a:r>
          </a:p>
          <a:p>
            <a:pPr>
              <a:lnSpc>
                <a:spcPct val="90000"/>
              </a:lnSpc>
              <a:buFont typeface="Wingdings" panose="05000000000000000000" pitchFamily="2" charset="2"/>
              <a:buChar char="§"/>
            </a:pPr>
            <a:endParaRPr lang="nl-NL" altLang="en-US" sz="800" i="1" dirty="0"/>
          </a:p>
          <a:p>
            <a:pPr>
              <a:lnSpc>
                <a:spcPct val="90000"/>
              </a:lnSpc>
              <a:buFont typeface="Wingdings" panose="05000000000000000000" pitchFamily="2" charset="2"/>
              <a:buChar char="§"/>
            </a:pPr>
            <a:r>
              <a:rPr lang="nl-NL" altLang="en-US" sz="2000" dirty="0" err="1"/>
              <a:t>generativiteit</a:t>
            </a:r>
            <a:r>
              <a:rPr lang="nl-NL" altLang="en-US" sz="2000" dirty="0"/>
              <a:t> – stagnatie</a:t>
            </a:r>
            <a:r>
              <a:rPr lang="nl-NL" altLang="en-US" sz="2000" i="1" dirty="0"/>
              <a:t> (middelbare leeftijd)</a:t>
            </a:r>
          </a:p>
          <a:p>
            <a:pPr>
              <a:lnSpc>
                <a:spcPct val="90000"/>
              </a:lnSpc>
              <a:buFont typeface="Wingdings" panose="05000000000000000000" pitchFamily="2" charset="2"/>
              <a:buChar char="§"/>
            </a:pPr>
            <a:endParaRPr lang="nl-NL" altLang="en-US" sz="800" i="1" dirty="0"/>
          </a:p>
          <a:p>
            <a:pPr>
              <a:lnSpc>
                <a:spcPct val="90000"/>
              </a:lnSpc>
              <a:buFont typeface="Wingdings" panose="05000000000000000000" pitchFamily="2" charset="2"/>
              <a:buChar char="§"/>
            </a:pPr>
            <a:r>
              <a:rPr lang="nl-NL" altLang="en-US" sz="2000" dirty="0"/>
              <a:t>ego-integriteit – wanhoop</a:t>
            </a:r>
            <a:r>
              <a:rPr lang="nl-NL" altLang="en-US" sz="2000" i="1" dirty="0"/>
              <a:t> (ouderdom)</a:t>
            </a:r>
            <a:endParaRPr lang="en-GB" altLang="en-US" sz="2000" dirty="0"/>
          </a:p>
          <a:p>
            <a:endParaRPr lang="nl-NL" dirty="0"/>
          </a:p>
        </p:txBody>
      </p:sp>
      <p:sp>
        <p:nvSpPr>
          <p:cNvPr id="4" name="Tijdelijke aanduiding voor tekst 3"/>
          <p:cNvSpPr>
            <a:spLocks noGrp="1"/>
          </p:cNvSpPr>
          <p:nvPr>
            <p:ph type="body" sz="quarter" idx="15"/>
          </p:nvPr>
        </p:nvSpPr>
        <p:spPr/>
        <p:txBody>
          <a:bodyPr/>
          <a:lstStyle/>
          <a:p>
            <a:r>
              <a:rPr lang="en-US" altLang="en-US" sz="4600" dirty="0"/>
              <a:t>Erikson: </a:t>
            </a:r>
            <a:r>
              <a:rPr lang="en-US" altLang="en-US" sz="4600" i="1" dirty="0" err="1"/>
              <a:t>psychosociale</a:t>
            </a:r>
            <a:r>
              <a:rPr lang="en-US" altLang="en-US" sz="4600" i="1" dirty="0"/>
              <a:t> </a:t>
            </a:r>
            <a:r>
              <a:rPr lang="en-US" altLang="en-US" sz="4600" i="1" dirty="0" err="1"/>
              <a:t>ontwikkeling</a:t>
            </a:r>
            <a:r>
              <a:rPr lang="en-US" altLang="en-US" sz="4600" i="1" dirty="0"/>
              <a:t> in </a:t>
            </a:r>
            <a:r>
              <a:rPr lang="en-US" altLang="en-US" sz="4600" i="1" dirty="0" err="1"/>
              <a:t>fasen</a:t>
            </a:r>
            <a:endParaRPr lang="nl-NL" sz="4600" dirty="0"/>
          </a:p>
        </p:txBody>
      </p:sp>
    </p:spTree>
    <p:extLst>
      <p:ext uri="{BB962C8B-B14F-4D97-AF65-F5344CB8AC3E}">
        <p14:creationId xmlns:p14="http://schemas.microsoft.com/office/powerpoint/2010/main" val="3396031181"/>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946</Words>
  <Application>Microsoft Office PowerPoint</Application>
  <PresentationFormat>Breedbeeld</PresentationFormat>
  <Paragraphs>144</Paragraphs>
  <Slides>13</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Calibri Light</vt:lpstr>
      <vt:lpstr>Times New Roman</vt:lpstr>
      <vt:lpstr>Wingdings</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15</cp:revision>
  <dcterms:created xsi:type="dcterms:W3CDTF">2016-02-12T10:20:24Z</dcterms:created>
  <dcterms:modified xsi:type="dcterms:W3CDTF">2023-01-23T15:09:22Z</dcterms:modified>
</cp:coreProperties>
</file>