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84" r:id="rId3"/>
    <p:sldId id="276" r:id="rId4"/>
    <p:sldId id="292" r:id="rId5"/>
    <p:sldId id="285" r:id="rId6"/>
    <p:sldId id="286" r:id="rId7"/>
    <p:sldId id="287" r:id="rId8"/>
    <p:sldId id="288" r:id="rId9"/>
    <p:sldId id="290" r:id="rId10"/>
    <p:sldId id="295" r:id="rId11"/>
    <p:sldId id="291" r:id="rId12"/>
    <p:sldId id="293" r:id="rId13"/>
    <p:sldId id="294" r:id="rId14"/>
    <p:sldId id="259" r:id="rId15"/>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02AE2-E91A-4EBF-801D-35325DF66F59}" v="8" dt="2023-01-23T12:39:21.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Vis" userId="46b1903ed2cff62d" providerId="LiveId" clId="{82302AE2-E91A-4EBF-801D-35325DF66F59}"/>
    <pc:docChg chg="undo custSel modSld">
      <pc:chgData name="Isabel Vis" userId="46b1903ed2cff62d" providerId="LiveId" clId="{82302AE2-E91A-4EBF-801D-35325DF66F59}" dt="2023-01-23T15:09:29.440" v="34"/>
      <pc:docMkLst>
        <pc:docMk/>
      </pc:docMkLst>
      <pc:sldChg chg="modSp mod">
        <pc:chgData name="Isabel Vis" userId="46b1903ed2cff62d" providerId="LiveId" clId="{82302AE2-E91A-4EBF-801D-35325DF66F59}" dt="2023-01-23T15:09:29.440" v="34"/>
        <pc:sldMkLst>
          <pc:docMk/>
          <pc:sldMk cId="1453782848" sldId="256"/>
        </pc:sldMkLst>
        <pc:spChg chg="mod">
          <ac:chgData name="Isabel Vis" userId="46b1903ed2cff62d" providerId="LiveId" clId="{82302AE2-E91A-4EBF-801D-35325DF66F59}" dt="2023-01-23T15:09:29.440" v="34"/>
          <ac:spMkLst>
            <pc:docMk/>
            <pc:sldMk cId="1453782848" sldId="256"/>
            <ac:spMk id="4" creationId="{576CD42D-3660-4A76-AD78-1D806518F255}"/>
          </ac:spMkLst>
        </pc:spChg>
      </pc:sldChg>
      <pc:sldChg chg="modSp mod">
        <pc:chgData name="Isabel Vis" userId="46b1903ed2cff62d" providerId="LiveId" clId="{82302AE2-E91A-4EBF-801D-35325DF66F59}" dt="2023-01-23T12:36:53.315" v="2" actId="20577"/>
        <pc:sldMkLst>
          <pc:docMk/>
          <pc:sldMk cId="121924237" sldId="276"/>
        </pc:sldMkLst>
        <pc:spChg chg="mod">
          <ac:chgData name="Isabel Vis" userId="46b1903ed2cff62d" providerId="LiveId" clId="{82302AE2-E91A-4EBF-801D-35325DF66F59}" dt="2023-01-23T12:36:53.315" v="2" actId="20577"/>
          <ac:spMkLst>
            <pc:docMk/>
            <pc:sldMk cId="121924237" sldId="276"/>
            <ac:spMk id="3" creationId="{00000000-0000-0000-0000-000000000000}"/>
          </ac:spMkLst>
        </pc:spChg>
        <pc:picChg chg="mod">
          <ac:chgData name="Isabel Vis" userId="46b1903ed2cff62d" providerId="LiveId" clId="{82302AE2-E91A-4EBF-801D-35325DF66F59}" dt="2023-01-23T12:36:48.604" v="0" actId="1076"/>
          <ac:picMkLst>
            <pc:docMk/>
            <pc:sldMk cId="121924237" sldId="276"/>
            <ac:picMk id="5" creationId="{F8AC84BC-F770-42BA-B29C-198BF7B1CB9F}"/>
          </ac:picMkLst>
        </pc:picChg>
        <pc:picChg chg="mod">
          <ac:chgData name="Isabel Vis" userId="46b1903ed2cff62d" providerId="LiveId" clId="{82302AE2-E91A-4EBF-801D-35325DF66F59}" dt="2023-01-23T12:36:51.159" v="1" actId="1076"/>
          <ac:picMkLst>
            <pc:docMk/>
            <pc:sldMk cId="121924237" sldId="276"/>
            <ac:picMk id="6" creationId="{1A0DB220-E00E-4C17-AD6F-BB8541DAD255}"/>
          </ac:picMkLst>
        </pc:picChg>
      </pc:sldChg>
      <pc:sldChg chg="modSp mod">
        <pc:chgData name="Isabel Vis" userId="46b1903ed2cff62d" providerId="LiveId" clId="{82302AE2-E91A-4EBF-801D-35325DF66F59}" dt="2023-01-23T12:37:12.066" v="3" actId="20577"/>
        <pc:sldMkLst>
          <pc:docMk/>
          <pc:sldMk cId="2577251713" sldId="287"/>
        </pc:sldMkLst>
        <pc:spChg chg="mod">
          <ac:chgData name="Isabel Vis" userId="46b1903ed2cff62d" providerId="LiveId" clId="{82302AE2-E91A-4EBF-801D-35325DF66F59}" dt="2023-01-23T12:37:12.066" v="3" actId="20577"/>
          <ac:spMkLst>
            <pc:docMk/>
            <pc:sldMk cId="2577251713" sldId="287"/>
            <ac:spMk id="3" creationId="{00000000-0000-0000-0000-000000000000}"/>
          </ac:spMkLst>
        </pc:spChg>
      </pc:sldChg>
      <pc:sldChg chg="modSp mod">
        <pc:chgData name="Isabel Vis" userId="46b1903ed2cff62d" providerId="LiveId" clId="{82302AE2-E91A-4EBF-801D-35325DF66F59}" dt="2023-01-23T12:38:57.750" v="25" actId="2711"/>
        <pc:sldMkLst>
          <pc:docMk/>
          <pc:sldMk cId="4089696703" sldId="290"/>
        </pc:sldMkLst>
        <pc:spChg chg="mod">
          <ac:chgData name="Isabel Vis" userId="46b1903ed2cff62d" providerId="LiveId" clId="{82302AE2-E91A-4EBF-801D-35325DF66F59}" dt="2023-01-23T12:38:57.750" v="25" actId="2711"/>
          <ac:spMkLst>
            <pc:docMk/>
            <pc:sldMk cId="4089696703" sldId="290"/>
            <ac:spMk id="3" creationId="{00000000-0000-0000-0000-000000000000}"/>
          </ac:spMkLst>
        </pc:spChg>
      </pc:sldChg>
      <pc:sldChg chg="modSp mod">
        <pc:chgData name="Isabel Vis" userId="46b1903ed2cff62d" providerId="LiveId" clId="{82302AE2-E91A-4EBF-801D-35325DF66F59}" dt="2023-01-23T12:39:12.606" v="31" actId="313"/>
        <pc:sldMkLst>
          <pc:docMk/>
          <pc:sldMk cId="4056851169" sldId="291"/>
        </pc:sldMkLst>
        <pc:spChg chg="mod">
          <ac:chgData name="Isabel Vis" userId="46b1903ed2cff62d" providerId="LiveId" clId="{82302AE2-E91A-4EBF-801D-35325DF66F59}" dt="2023-01-23T12:39:12.606" v="31" actId="313"/>
          <ac:spMkLst>
            <pc:docMk/>
            <pc:sldMk cId="4056851169" sldId="291"/>
            <ac:spMk id="7" creationId="{690F81D9-877E-44A1-9DD9-0B36F9B80C33}"/>
          </ac:spMkLst>
        </pc:spChg>
      </pc:sldChg>
      <pc:sldChg chg="modSp mod">
        <pc:chgData name="Isabel Vis" userId="46b1903ed2cff62d" providerId="LiveId" clId="{82302AE2-E91A-4EBF-801D-35325DF66F59}" dt="2023-01-23T12:39:21.508" v="33" actId="20577"/>
        <pc:sldMkLst>
          <pc:docMk/>
          <pc:sldMk cId="1898036535" sldId="293"/>
        </pc:sldMkLst>
        <pc:spChg chg="mod">
          <ac:chgData name="Isabel Vis" userId="46b1903ed2cff62d" providerId="LiveId" clId="{82302AE2-E91A-4EBF-801D-35325DF66F59}" dt="2023-01-23T12:39:21.508" v="33" actId="20577"/>
          <ac:spMkLst>
            <pc:docMk/>
            <pc:sldMk cId="1898036535" sldId="29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21005-D1CA-4E08-9532-57FFD5F1754B}"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3F997-9847-4BFB-874C-588ACE0DBC7A}" type="slidenum">
              <a:rPr lang="nl-NL" smtClean="0"/>
              <a:t>‹nr.›</a:t>
            </a:fld>
            <a:endParaRPr lang="nl-NL"/>
          </a:p>
        </p:txBody>
      </p:sp>
    </p:spTree>
    <p:extLst>
      <p:ext uri="{BB962C8B-B14F-4D97-AF65-F5344CB8AC3E}">
        <p14:creationId xmlns:p14="http://schemas.microsoft.com/office/powerpoint/2010/main" val="112343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de voorschoolse periode, omdat lezen, schrijven en rekenen nog niet centraal staat. </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1</a:t>
            </a:fld>
            <a:endParaRPr lang="nl-NL"/>
          </a:p>
        </p:txBody>
      </p:sp>
    </p:spTree>
    <p:extLst>
      <p:ext uri="{BB962C8B-B14F-4D97-AF65-F5344CB8AC3E}">
        <p14:creationId xmlns:p14="http://schemas.microsoft.com/office/powerpoint/2010/main" val="217355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Elaborated</a:t>
            </a:r>
            <a:r>
              <a:rPr lang="nl-NL" dirty="0"/>
              <a:t> code: Uitgebreid taalbezit, waardoor nuance in de taal kan worden aangegeven.</a:t>
            </a:r>
          </a:p>
          <a:p>
            <a:r>
              <a:rPr lang="nl-NL" dirty="0" err="1"/>
              <a:t>Restricted</a:t>
            </a:r>
            <a:r>
              <a:rPr lang="nl-NL" dirty="0"/>
              <a:t> code: Beperkt taalgebruik…telegramstijl. Weinig nuance mogelijk.</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11</a:t>
            </a:fld>
            <a:endParaRPr lang="nl-NL"/>
          </a:p>
        </p:txBody>
      </p:sp>
    </p:spTree>
    <p:extLst>
      <p:ext uri="{BB962C8B-B14F-4D97-AF65-F5344CB8AC3E}">
        <p14:creationId xmlns:p14="http://schemas.microsoft.com/office/powerpoint/2010/main" val="234298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Billikheid</a:t>
            </a:r>
            <a:r>
              <a:rPr lang="nl-NL" dirty="0"/>
              <a:t>: je krijgt je deel dat recht evenredig is met de inspanning die ervoor is geleverd.</a:t>
            </a:r>
          </a:p>
          <a:p>
            <a:r>
              <a:rPr lang="nl-NL" dirty="0"/>
              <a:t>Gelijkheid: iedereen heeft recht op hetzelfde.</a:t>
            </a:r>
          </a:p>
          <a:p>
            <a:r>
              <a:rPr lang="nl-NL" dirty="0"/>
              <a:t>Behoefte: het ene kind heeft meer zorg of aandacht nodig dan het andere.</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12</a:t>
            </a:fld>
            <a:endParaRPr lang="nl-NL"/>
          </a:p>
        </p:txBody>
      </p:sp>
    </p:spTree>
    <p:extLst>
      <p:ext uri="{BB962C8B-B14F-4D97-AF65-F5344CB8AC3E}">
        <p14:creationId xmlns:p14="http://schemas.microsoft.com/office/powerpoint/2010/main" val="213626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Acting</a:t>
            </a:r>
            <a:r>
              <a:rPr lang="nl-NL" dirty="0"/>
              <a:t> out is het naar buiten richten van emoties, zoals slaan en schreeuwen.</a:t>
            </a:r>
          </a:p>
          <a:p>
            <a:r>
              <a:rPr lang="nl-NL" dirty="0"/>
              <a:t>Koppigheidsfase is een noodzakelijke fase om autonomie te verwerven. Door overleg en compromis leert het kind sociale ervaringen en </a:t>
            </a:r>
            <a:r>
              <a:rPr lang="nl-NL"/>
              <a:t>sociaal bewustzijn.</a:t>
            </a:r>
            <a:endParaRPr lang="nl-NL" dirty="0"/>
          </a:p>
          <a:p>
            <a:endParaRPr lang="nl-NL" dirty="0"/>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13</a:t>
            </a:fld>
            <a:endParaRPr lang="nl-NL"/>
          </a:p>
        </p:txBody>
      </p:sp>
    </p:spTree>
    <p:extLst>
      <p:ext uri="{BB962C8B-B14F-4D97-AF65-F5344CB8AC3E}">
        <p14:creationId xmlns:p14="http://schemas.microsoft.com/office/powerpoint/2010/main" val="6968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De sociale ontwikkeling is een belangrijk onderdeel van deze fase. Het kind wil eerst dingen zelf doen (koppigheidsfase) voordat het zich in de wil van een ander kan leren </a:t>
            </a:r>
            <a:r>
              <a:rPr lang="nl-NL" dirty="0" err="1"/>
              <a:t>verplaasen</a:t>
            </a:r>
            <a:r>
              <a:rPr lang="nl-NL" dirty="0"/>
              <a:t>. Koppigheidsfase, of </a:t>
            </a:r>
            <a:r>
              <a:rPr lang="nl-NL" dirty="0" err="1"/>
              <a:t>Trotzalter</a:t>
            </a:r>
            <a:r>
              <a:rPr lang="nl-NL" dirty="0"/>
              <a:t> genoemd. </a:t>
            </a:r>
          </a:p>
          <a:p>
            <a:r>
              <a:rPr lang="nl-NL" dirty="0"/>
              <a:t>Er wordt ook een basis voor de gewetensvorming gelegd.</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2</a:t>
            </a:fld>
            <a:endParaRPr lang="nl-NL"/>
          </a:p>
        </p:txBody>
      </p:sp>
    </p:spTree>
    <p:extLst>
      <p:ext uri="{BB962C8B-B14F-4D97-AF65-F5344CB8AC3E}">
        <p14:creationId xmlns:p14="http://schemas.microsoft.com/office/powerpoint/2010/main" val="126757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vullingsfase, wordt het kind ronder. In de strekkingsfase wordt het langer. Na een strekkingsfase, krijgt het kind (6 jaar) een andere gestalte ( de Gestaltwandel). In verhouding verdwijnen de rondingen; de romp wordt platter en de ledematen worden langer.</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3</a:t>
            </a:fld>
            <a:endParaRPr lang="nl-NL"/>
          </a:p>
        </p:txBody>
      </p:sp>
    </p:spTree>
    <p:extLst>
      <p:ext uri="{BB962C8B-B14F-4D97-AF65-F5344CB8AC3E}">
        <p14:creationId xmlns:p14="http://schemas.microsoft.com/office/powerpoint/2010/main" val="55815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Qua grove motoriek kunnen kinderen in deze fase leren rennen, klauteren en huppelen / hinkelen. Ook leren ze een bal gooien  en springen, zwemmen etc. </a:t>
            </a:r>
          </a:p>
          <a:p>
            <a:r>
              <a:rPr lang="nl-NL" dirty="0"/>
              <a:t>Een voorwaarde is de lateralisatie: het onafhankelijk van elkaar met een ledemaat bewegen.</a:t>
            </a:r>
          </a:p>
          <a:p>
            <a:r>
              <a:rPr lang="nl-NL" dirty="0"/>
              <a:t>Qua fijne motoriek kunnen kinderen het lichaam en de schouders meer stilhouden bij het tekenen en verven. Vierjarigen kunnen steeds meer bewegingen vanuit de elle boog, pols of</a:t>
            </a:r>
          </a:p>
          <a:p>
            <a:r>
              <a:rPr lang="nl-NL" dirty="0"/>
              <a:t>Ze leren prikken, plakkenknippen, computerspelletjes spelen en tussen lijntjes kleuren (oog hand coördinatie). vingergewrichten laten komen en lichaamsdelen onafhankelijk laten bewegen ten opzichte van twee jarigen.</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4</a:t>
            </a:fld>
            <a:endParaRPr lang="nl-NL"/>
          </a:p>
        </p:txBody>
      </p:sp>
    </p:spTree>
    <p:extLst>
      <p:ext uri="{BB962C8B-B14F-4D97-AF65-F5344CB8AC3E}">
        <p14:creationId xmlns:p14="http://schemas.microsoft.com/office/powerpoint/2010/main" val="273401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Grootteconstantie: kinderen leren dat objecten steeds groter lijken, als deze dichterbij zijn.</a:t>
            </a:r>
          </a:p>
          <a:p>
            <a:r>
              <a:rPr lang="nl-NL" dirty="0"/>
              <a:t>Kleur en helderheidsconstantie: kinderen leren dat bij </a:t>
            </a:r>
            <a:r>
              <a:rPr lang="nl-NL" dirty="0" err="1"/>
              <a:t>fille</a:t>
            </a:r>
            <a:r>
              <a:rPr lang="nl-NL" dirty="0"/>
              <a:t> verlichting kleuren helderder zijn en dat in het donker alles kleurloos is.</a:t>
            </a:r>
          </a:p>
          <a:p>
            <a:r>
              <a:rPr lang="nl-NL" dirty="0"/>
              <a:t>Vormconstantie: kinderen leren dat vormen veranderen door rotatie in de ruimte. </a:t>
            </a:r>
          </a:p>
          <a:p>
            <a:r>
              <a:rPr lang="nl-NL" dirty="0"/>
              <a:t>Objectconstantie: als we maar een deel van een voorwerp zien ende rest ligt onder een </a:t>
            </a:r>
            <a:r>
              <a:rPr lang="nl-NL" dirty="0" err="1"/>
              <a:t>kuseen</a:t>
            </a:r>
            <a:r>
              <a:rPr lang="nl-NL" dirty="0"/>
              <a:t>, kunnen ze weten dat het hele object er onder schuilgaat.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5</a:t>
            </a:fld>
            <a:endParaRPr lang="nl-NL"/>
          </a:p>
        </p:txBody>
      </p:sp>
    </p:spTree>
    <p:extLst>
      <p:ext uri="{BB962C8B-B14F-4D97-AF65-F5344CB8AC3E}">
        <p14:creationId xmlns:p14="http://schemas.microsoft.com/office/powerpoint/2010/main" val="148974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Fysiognomisch: emotioneel waarnemen en denken.</a:t>
            </a:r>
          </a:p>
          <a:p>
            <a:r>
              <a:rPr lang="nl-NL" dirty="0"/>
              <a:t>Zakelijk/ concreet: werkelijkheidsgetrouw. </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6</a:t>
            </a:fld>
            <a:endParaRPr lang="nl-NL"/>
          </a:p>
        </p:txBody>
      </p:sp>
    </p:spTree>
    <p:extLst>
      <p:ext uri="{BB962C8B-B14F-4D97-AF65-F5344CB8AC3E}">
        <p14:creationId xmlns:p14="http://schemas.microsoft.com/office/powerpoint/2010/main" val="144687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Preoperationeel: in het denken zitten zowel magische als logische elementen. </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7</a:t>
            </a:fld>
            <a:endParaRPr lang="nl-NL"/>
          </a:p>
        </p:txBody>
      </p:sp>
    </p:spTree>
    <p:extLst>
      <p:ext uri="{BB962C8B-B14F-4D97-AF65-F5344CB8AC3E}">
        <p14:creationId xmlns:p14="http://schemas.microsoft.com/office/powerpoint/2010/main" val="345234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Magie: geen onderscheid kunnen maken tussen fantasie en werkelijkheid. Een kledingstuk kan in de schemering in de fantasie bijvoorbeeld een wild dier zijn.</a:t>
            </a:r>
          </a:p>
          <a:p>
            <a:r>
              <a:rPr lang="nl-NL" dirty="0"/>
              <a:t>Animisme: levenloze dingen worden als bezield ervaren (anima is ziel). Als een kind zich aan een bal stoot, is de balk bijvoorbeeld stout.</a:t>
            </a:r>
          </a:p>
          <a:p>
            <a:r>
              <a:rPr lang="nl-NL" dirty="0"/>
              <a:t>Als een situatie plotseling verandert, verandert het vertrouwdheidsaspect.. Niet meer uit een bepaald bekertje willen drinken, bijvoorbeeld,</a:t>
            </a:r>
          </a:p>
          <a:p>
            <a:r>
              <a:rPr lang="nl-NL" dirty="0"/>
              <a:t>Egocentrisme: een kind kan zich tot een jaar of vier </a:t>
            </a:r>
          </a:p>
          <a:p>
            <a:r>
              <a:rPr lang="nl-NL" dirty="0"/>
              <a:t>doorgaans slecht verplaatsen in het gezichtspunt van de ander. </a:t>
            </a:r>
          </a:p>
          <a:p>
            <a:r>
              <a:rPr lang="nl-NL" dirty="0"/>
              <a:t>Irreversibel denken: kinderen van 4-6 denken vaak irreversibel; als Jantje een broertje heeft, heeft dat broertje ook een broertje …is dan nog lastig te volgen.</a:t>
            </a:r>
          </a:p>
          <a:p>
            <a:r>
              <a:rPr lang="nl-NL" dirty="0"/>
              <a:t>Geen conservatiebegrip is niet begrijpen dat hetzelfde water in een hoog smal glas hetzelfde blijft in een dik kort glas.</a:t>
            </a:r>
          </a:p>
          <a:p>
            <a:r>
              <a:rPr lang="nl-NL" dirty="0"/>
              <a:t>Eendimensionaal denken het kind weet dat Deventer in Nederland ligt, maar begrijpt niet dat een kind uit Deventer ook een Nederlander is.</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8</a:t>
            </a:fld>
            <a:endParaRPr lang="nl-NL"/>
          </a:p>
        </p:txBody>
      </p:sp>
    </p:spTree>
    <p:extLst>
      <p:ext uri="{BB962C8B-B14F-4D97-AF65-F5344CB8AC3E}">
        <p14:creationId xmlns:p14="http://schemas.microsoft.com/office/powerpoint/2010/main" val="179243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Twee jaar twee </a:t>
            </a:r>
            <a:r>
              <a:rPr lang="nl-NL" dirty="0" err="1"/>
              <a:t>woordszinnen</a:t>
            </a:r>
            <a:r>
              <a:rPr lang="nl-NL" dirty="0"/>
              <a:t> en drie </a:t>
            </a:r>
            <a:r>
              <a:rPr lang="nl-NL" dirty="0" err="1"/>
              <a:t>woordszinnen</a:t>
            </a:r>
            <a:r>
              <a:rPr lang="nl-NL" dirty="0"/>
              <a:t> volgen elkaar snel op. Gemiddeld 200 woorden.</a:t>
            </a:r>
          </a:p>
          <a:p>
            <a:r>
              <a:rPr lang="nl-NL" dirty="0"/>
              <a:t>drie jarigen kunnen over  zo’n 900 woorden beschikken.</a:t>
            </a:r>
          </a:p>
          <a:p>
            <a:r>
              <a:rPr lang="nl-NL" dirty="0"/>
              <a:t>Wernicke: Gebied waarin de taal wordt begrepen. Sensorisch spraakcentrum.</a:t>
            </a:r>
          </a:p>
          <a:p>
            <a:r>
              <a:rPr lang="nl-NL" dirty="0" err="1"/>
              <a:t>Broca</a:t>
            </a:r>
            <a:r>
              <a:rPr lang="nl-NL" dirty="0"/>
              <a:t>:   Gebied waarin taal wordt uitgesproken spontane taal en het nazeggen van woorden.</a:t>
            </a:r>
          </a:p>
        </p:txBody>
      </p:sp>
      <p:sp>
        <p:nvSpPr>
          <p:cNvPr id="4" name="Tijdelijke aanduiding voor dianummer 3"/>
          <p:cNvSpPr>
            <a:spLocks noGrp="1"/>
          </p:cNvSpPr>
          <p:nvPr>
            <p:ph type="sldNum" sz="quarter" idx="5"/>
          </p:nvPr>
        </p:nvSpPr>
        <p:spPr/>
        <p:txBody>
          <a:bodyPr/>
          <a:lstStyle/>
          <a:p>
            <a:fld id="{EF33F997-9847-4BFB-874C-588ACE0DBC7A}" type="slidenum">
              <a:rPr lang="nl-NL" smtClean="0"/>
              <a:t>10</a:t>
            </a:fld>
            <a:endParaRPr lang="nl-NL"/>
          </a:p>
        </p:txBody>
      </p:sp>
    </p:spTree>
    <p:extLst>
      <p:ext uri="{BB962C8B-B14F-4D97-AF65-F5344CB8AC3E}">
        <p14:creationId xmlns:p14="http://schemas.microsoft.com/office/powerpoint/2010/main" val="182543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23-1-2023</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hHHdovKHDN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http://www.schouppe.net/evopon/ontwikkeling/kleuter/img/piaget_conservatie1a.gif" TargetMode="External"/><Relationship Id="rId5" Type="http://schemas.openxmlformats.org/officeDocument/2006/relationships/image" Target="../media/image12.png"/><Relationship Id="rId4" Type="http://schemas.openxmlformats.org/officeDocument/2006/relationships/image" Target="http://www.schouppe.net/evopon/ontwikkeling/kleuter/img/piaget_conservatie1b.gi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OinqFgsIbh0&amp;feature=related" TargetMode="External"/><Relationship Id="rId2" Type="http://schemas.openxmlformats.org/officeDocument/2006/relationships/hyperlink" Target="http://www.youtube.com/watch?v=whT6w2jrWbA&amp;feature=related"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ontwikkelingspsychologie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4 Van twee tot zes jaar</a:t>
            </a:r>
          </a:p>
          <a:p>
            <a:endParaRPr lang="nl-NL" dirty="0"/>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dirty="0"/>
              <a:t>Woordenschat… wat gaat dat hard!</a:t>
            </a:r>
          </a:p>
          <a:p>
            <a:pPr marL="0" indent="0">
              <a:buNone/>
            </a:pPr>
            <a:r>
              <a:rPr lang="nl-NL" dirty="0"/>
              <a:t> </a:t>
            </a:r>
          </a:p>
          <a:p>
            <a:r>
              <a:rPr lang="nl-NL" dirty="0"/>
              <a:t>Taalcentra in de hersenen:</a:t>
            </a:r>
          </a:p>
          <a:p>
            <a:pPr lvl="1"/>
            <a:r>
              <a:rPr lang="nl-NL" dirty="0"/>
              <a:t>Gebied van Wernicke</a:t>
            </a:r>
          </a:p>
          <a:p>
            <a:pPr lvl="1"/>
            <a:r>
              <a:rPr lang="nl-NL" dirty="0"/>
              <a:t>Gebied van </a:t>
            </a:r>
            <a:r>
              <a:rPr lang="nl-NL" dirty="0" err="1"/>
              <a:t>Broca</a:t>
            </a:r>
            <a:endParaRPr lang="nl-NL" dirty="0"/>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dirty="0" err="1"/>
              <a:t>Taalontwikkeling</a:t>
            </a:r>
            <a:endParaRPr lang="nl-NL" dirty="0"/>
          </a:p>
        </p:txBody>
      </p:sp>
      <p:pic>
        <p:nvPicPr>
          <p:cNvPr id="5" name="Picture 9" descr="6-3-3-1">
            <a:extLst>
              <a:ext uri="{FF2B5EF4-FFF2-40B4-BE49-F238E27FC236}">
                <a16:creationId xmlns:a16="http://schemas.microsoft.com/office/drawing/2014/main" id="{4F9FFAE4-F4B6-4FCB-A955-5F9706C81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558" y="2702620"/>
            <a:ext cx="57912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39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2551075" cy="1007533"/>
          </a:xfrm>
        </p:spPr>
        <p:txBody>
          <a:bodyPr/>
          <a:lstStyle/>
          <a:p>
            <a:r>
              <a:rPr lang="nl-NL" dirty="0"/>
              <a:t>* </a:t>
            </a:r>
            <a:r>
              <a:rPr lang="nl-NL" dirty="0" err="1"/>
              <a:t>Elaborated</a:t>
            </a:r>
            <a:r>
              <a:rPr lang="nl-NL" dirty="0"/>
              <a:t> code</a:t>
            </a:r>
          </a:p>
          <a:p>
            <a:r>
              <a:rPr lang="nl-NL" dirty="0"/>
              <a:t>* </a:t>
            </a:r>
            <a:r>
              <a:rPr lang="nl-NL" dirty="0" err="1"/>
              <a:t>Restricted</a:t>
            </a:r>
            <a:r>
              <a:rPr lang="nl-NL" dirty="0"/>
              <a:t> code</a:t>
            </a:r>
          </a:p>
          <a:p>
            <a:endParaRPr lang="nl-NL" dirty="0"/>
          </a:p>
          <a:p>
            <a:pPr marL="0" indent="0" algn="ctr">
              <a:buNone/>
            </a:pPr>
            <a:endParaRPr lang="nl-NL" sz="2800" b="1" dirty="0">
              <a:solidFill>
                <a:srgbClr val="005DAA"/>
              </a:solidFill>
              <a:latin typeface="Calibri Light" panose="020F0302020204030204" pitchFamily="34" charset="0"/>
            </a:endParaRPr>
          </a:p>
          <a:p>
            <a:pPr marL="0" indent="0" algn="ctr">
              <a:buNone/>
            </a:pPr>
            <a:endParaRPr lang="nl-NL" sz="2800" b="1" dirty="0">
              <a:solidFill>
                <a:srgbClr val="005DAA"/>
              </a:solidFill>
              <a:latin typeface="Calibri Light" panose="020F0302020204030204" pitchFamily="34" charset="0"/>
            </a:endParaRPr>
          </a:p>
          <a:p>
            <a:pPr marL="2664000" indent="0" algn="ctr">
              <a:buNone/>
            </a:pPr>
            <a:r>
              <a:rPr lang="nl-NL" sz="2800" b="1" dirty="0">
                <a:solidFill>
                  <a:srgbClr val="005DAA"/>
                </a:solidFill>
                <a:latin typeface="Calibri Light" panose="020F0302020204030204" pitchFamily="34" charset="0"/>
              </a:rPr>
              <a:t>“</a:t>
            </a:r>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en-US" dirty="0" err="1"/>
              <a:t>Taalontwikkeling</a:t>
            </a:r>
            <a:endParaRPr lang="nl-NL" dirty="0"/>
          </a:p>
        </p:txBody>
      </p:sp>
      <p:pic>
        <p:nvPicPr>
          <p:cNvPr id="6" name="Afbeelding 5">
            <a:extLst>
              <a:ext uri="{FF2B5EF4-FFF2-40B4-BE49-F238E27FC236}">
                <a16:creationId xmlns:a16="http://schemas.microsoft.com/office/drawing/2014/main" id="{357EED22-3841-4082-92D6-65D77FA3F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84" y="3644434"/>
            <a:ext cx="3678614" cy="2447799"/>
          </a:xfrm>
          <a:prstGeom prst="rect">
            <a:avLst/>
          </a:prstGeom>
        </p:spPr>
      </p:pic>
      <p:sp>
        <p:nvSpPr>
          <p:cNvPr id="7" name="Rechthoek 6">
            <a:extLst>
              <a:ext uri="{FF2B5EF4-FFF2-40B4-BE49-F238E27FC236}">
                <a16:creationId xmlns:a16="http://schemas.microsoft.com/office/drawing/2014/main" id="{690F81D9-877E-44A1-9DD9-0B36F9B80C33}"/>
              </a:ext>
            </a:extLst>
          </p:cNvPr>
          <p:cNvSpPr/>
          <p:nvPr/>
        </p:nvSpPr>
        <p:spPr>
          <a:xfrm>
            <a:off x="6462991" y="3591230"/>
            <a:ext cx="3965850" cy="1384995"/>
          </a:xfrm>
          <a:prstGeom prst="rect">
            <a:avLst/>
          </a:prstGeom>
        </p:spPr>
        <p:txBody>
          <a:bodyPr wrap="square">
            <a:spAutoFit/>
          </a:bodyPr>
          <a:lstStyle/>
          <a:p>
            <a:pPr algn="ctr"/>
            <a:r>
              <a:rPr lang="nl-NL" sz="2800" b="1" dirty="0">
                <a:solidFill>
                  <a:srgbClr val="005DAA"/>
                </a:solidFill>
                <a:latin typeface="Calibri Light" panose="020F0302020204030204" pitchFamily="34" charset="0"/>
              </a:rPr>
              <a:t>“Wie is dat?” “Wat is dat?”</a:t>
            </a:r>
          </a:p>
          <a:p>
            <a:pPr algn="ctr"/>
            <a:r>
              <a:rPr lang="nl-NL" sz="2800" b="1" dirty="0">
                <a:solidFill>
                  <a:srgbClr val="005DAA"/>
                </a:solidFill>
                <a:latin typeface="Calibri Light" panose="020F0302020204030204" pitchFamily="34" charset="0"/>
              </a:rPr>
              <a:t>&amp;        </a:t>
            </a:r>
          </a:p>
          <a:p>
            <a:pPr algn="ctr"/>
            <a:r>
              <a:rPr lang="nl-NL" sz="2800" b="1" dirty="0">
                <a:solidFill>
                  <a:srgbClr val="005DAA"/>
                </a:solidFill>
                <a:latin typeface="Calibri Light" panose="020F0302020204030204" pitchFamily="34" charset="0"/>
              </a:rPr>
              <a:t>“Waarom?”</a:t>
            </a:r>
          </a:p>
        </p:txBody>
      </p:sp>
    </p:spTree>
    <p:extLst>
      <p:ext uri="{BB962C8B-B14F-4D97-AF65-F5344CB8AC3E}">
        <p14:creationId xmlns:p14="http://schemas.microsoft.com/office/powerpoint/2010/main" val="405685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dirty="0"/>
              <a:t>Drie basisregels (om tot een rechtvaardige </a:t>
            </a:r>
            <a:br>
              <a:rPr lang="nl-NL" dirty="0"/>
            </a:br>
            <a:r>
              <a:rPr lang="nl-NL" dirty="0"/>
              <a:t>verdeling te komen)</a:t>
            </a:r>
          </a:p>
          <a:p>
            <a:pPr lvl="1"/>
            <a:r>
              <a:rPr lang="nl-NL" dirty="0"/>
              <a:t>Billijkheid</a:t>
            </a:r>
          </a:p>
          <a:p>
            <a:pPr lvl="1"/>
            <a:r>
              <a:rPr lang="nl-NL" dirty="0"/>
              <a:t>Gelijkheid</a:t>
            </a:r>
          </a:p>
          <a:p>
            <a:pPr lvl="1"/>
            <a:r>
              <a:rPr lang="nl-NL" dirty="0"/>
              <a:t>Behoefte</a:t>
            </a:r>
          </a:p>
          <a:p>
            <a:endParaRPr lang="nl-NL" dirty="0"/>
          </a:p>
          <a:p>
            <a:endParaRPr lang="nl-NL" dirty="0"/>
          </a:p>
          <a:p>
            <a:r>
              <a:rPr lang="nl-NL" dirty="0" err="1"/>
              <a:t>Bobodoll</a:t>
            </a:r>
            <a:r>
              <a:rPr lang="nl-NL" dirty="0"/>
              <a:t> experiment – </a:t>
            </a:r>
            <a:r>
              <a:rPr lang="nl-NL" dirty="0" err="1"/>
              <a:t>bandura</a:t>
            </a:r>
            <a:br>
              <a:rPr lang="nl-NL" dirty="0"/>
            </a:br>
            <a:r>
              <a:rPr lang="nl-NL" dirty="0">
                <a:hlinkClick r:id="rId3"/>
              </a:rPr>
              <a:t>http://www.youtube.com/watch?v=hHHdovKHDNU</a:t>
            </a:r>
            <a:r>
              <a:rPr lang="nl-NL" dirty="0"/>
              <a:t> </a:t>
            </a:r>
          </a:p>
          <a:p>
            <a:endParaRPr lang="nl-NL" dirty="0"/>
          </a:p>
          <a:p>
            <a:pPr marL="0" indent="0">
              <a:buNone/>
              <a:defRPr/>
            </a:pPr>
            <a:r>
              <a:rPr lang="en-US" sz="2800" dirty="0">
                <a:solidFill>
                  <a:srgbClr val="005DAA"/>
                </a:solidFill>
                <a:latin typeface="Calibri Light" panose="020F0302020204030204" pitchFamily="34" charset="0"/>
              </a:rPr>
              <a:t>… ‘</a:t>
            </a:r>
            <a:r>
              <a:rPr lang="en-US" sz="2800" dirty="0" err="1">
                <a:solidFill>
                  <a:srgbClr val="005DAA"/>
                </a:solidFill>
                <a:latin typeface="Calibri Light" panose="020F0302020204030204" pitchFamily="34" charset="0"/>
              </a:rPr>
              <a:t>prosociaal</a:t>
            </a:r>
            <a:r>
              <a:rPr lang="en-US" sz="2800" dirty="0">
                <a:solidFill>
                  <a:srgbClr val="005DAA"/>
                </a:solidFill>
                <a:latin typeface="Calibri Light" panose="020F0302020204030204" pitchFamily="34" charset="0"/>
              </a:rPr>
              <a:t> </a:t>
            </a:r>
            <a:r>
              <a:rPr lang="en-US" sz="2800" dirty="0" err="1">
                <a:solidFill>
                  <a:srgbClr val="005DAA"/>
                </a:solidFill>
                <a:latin typeface="Calibri Light" panose="020F0302020204030204" pitchFamily="34" charset="0"/>
              </a:rPr>
              <a:t>gedrag</a:t>
            </a:r>
            <a:r>
              <a:rPr lang="en-US" sz="2800" dirty="0">
                <a:solidFill>
                  <a:srgbClr val="005DAA"/>
                </a:solidFill>
                <a:latin typeface="Calibri Light" panose="020F0302020204030204" pitchFamily="34" charset="0"/>
              </a:rPr>
              <a:t>’… </a:t>
            </a:r>
            <a:r>
              <a:rPr lang="en-US" sz="2800" dirty="0" err="1">
                <a:solidFill>
                  <a:srgbClr val="005DAA"/>
                </a:solidFill>
                <a:latin typeface="Calibri Light" panose="020F0302020204030204" pitchFamily="34" charset="0"/>
              </a:rPr>
              <a:t>agressief</a:t>
            </a:r>
            <a:r>
              <a:rPr lang="en-US" sz="2800" dirty="0">
                <a:solidFill>
                  <a:srgbClr val="005DAA"/>
                </a:solidFill>
                <a:latin typeface="Calibri Light" panose="020F0302020204030204" pitchFamily="34" charset="0"/>
              </a:rPr>
              <a:t> </a:t>
            </a:r>
            <a:r>
              <a:rPr lang="en-US" sz="2800" dirty="0" err="1">
                <a:solidFill>
                  <a:srgbClr val="005DAA"/>
                </a:solidFill>
                <a:latin typeface="Calibri Light" panose="020F0302020204030204" pitchFamily="34" charset="0"/>
              </a:rPr>
              <a:t>gedrag</a:t>
            </a:r>
            <a:r>
              <a:rPr lang="en-US" sz="2800" dirty="0">
                <a:solidFill>
                  <a:srgbClr val="005DAA"/>
                </a:solidFill>
                <a:latin typeface="Calibri Light" panose="020F0302020204030204" pitchFamily="34" charset="0"/>
              </a:rPr>
              <a:t>...   …. </a:t>
            </a:r>
            <a:r>
              <a:rPr lang="en-US" sz="2800" dirty="0" err="1">
                <a:solidFill>
                  <a:srgbClr val="005DAA"/>
                </a:solidFill>
                <a:latin typeface="Calibri Light" panose="020F0302020204030204" pitchFamily="34" charset="0"/>
              </a:rPr>
              <a:t>modelleren</a:t>
            </a:r>
            <a:endParaRPr lang="en-US" sz="2800" dirty="0">
              <a:solidFill>
                <a:srgbClr val="005DAA"/>
              </a:solidFill>
              <a:latin typeface="Calibri Light" panose="020F0302020204030204" pitchFamily="34" charset="0"/>
            </a:endParaRP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sz="5400" dirty="0" err="1"/>
              <a:t>Eerlijk</a:t>
            </a:r>
            <a:r>
              <a:rPr lang="en-US" sz="5400" dirty="0"/>
              <a:t> </a:t>
            </a:r>
            <a:r>
              <a:rPr lang="en-US" sz="5400" dirty="0" err="1"/>
              <a:t>zullen</a:t>
            </a:r>
            <a:r>
              <a:rPr lang="en-US" sz="5400" dirty="0"/>
              <a:t> we </a:t>
            </a:r>
            <a:r>
              <a:rPr lang="en-US" sz="5400" dirty="0" err="1"/>
              <a:t>alles</a:t>
            </a:r>
            <a:r>
              <a:rPr lang="en-US" sz="5400" dirty="0"/>
              <a:t> </a:t>
            </a:r>
            <a:r>
              <a:rPr lang="en-US" sz="5400" dirty="0" err="1"/>
              <a:t>delen</a:t>
            </a:r>
            <a:endParaRPr lang="nl-NL" dirty="0"/>
          </a:p>
        </p:txBody>
      </p:sp>
      <p:pic>
        <p:nvPicPr>
          <p:cNvPr id="6" name="Afbeelding 5">
            <a:extLst>
              <a:ext uri="{FF2B5EF4-FFF2-40B4-BE49-F238E27FC236}">
                <a16:creationId xmlns:a16="http://schemas.microsoft.com/office/drawing/2014/main" id="{EAEFF602-2E64-4A89-8E6B-B411B5AC9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323" y="2421467"/>
            <a:ext cx="4078416" cy="2718944"/>
          </a:xfrm>
          <a:prstGeom prst="rect">
            <a:avLst/>
          </a:prstGeom>
        </p:spPr>
      </p:pic>
    </p:spTree>
    <p:extLst>
      <p:ext uri="{BB962C8B-B14F-4D97-AF65-F5344CB8AC3E}">
        <p14:creationId xmlns:p14="http://schemas.microsoft.com/office/powerpoint/2010/main" val="189803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altLang="en-US" dirty="0" err="1"/>
              <a:t>Acting</a:t>
            </a:r>
            <a:r>
              <a:rPr lang="nl-NL" altLang="en-US" dirty="0"/>
              <a:t>-out gedrag is het naar binnen richten van emoties (zoals angst en boosheid), wat kan leiden tot stil en apathisch gedrag. </a:t>
            </a:r>
            <a:endParaRPr lang="en-GB" altLang="en-US" dirty="0"/>
          </a:p>
          <a:p>
            <a:pPr>
              <a:buNone/>
            </a:pPr>
            <a:r>
              <a:rPr lang="nl-NL" altLang="en-US" dirty="0">
                <a:cs typeface="Times New Roman" panose="02020603050405020304" pitchFamily="18" charset="0"/>
              </a:rPr>
              <a:t> </a:t>
            </a:r>
            <a:endParaRPr lang="en-GB" altLang="en-US" dirty="0">
              <a:cs typeface="Times New Roman" panose="02020603050405020304" pitchFamily="18" charset="0"/>
            </a:endParaRPr>
          </a:p>
          <a:p>
            <a:r>
              <a:rPr lang="nl-NL" altLang="en-US" dirty="0"/>
              <a:t>De koppigheidsfase is een asociale fase. Deze fase moet de kop worden ingedrukt.</a:t>
            </a:r>
            <a:endParaRPr lang="en-GB" altLang="en-US" dirty="0"/>
          </a:p>
          <a:p>
            <a:pPr marL="0" indent="0">
              <a:buNone/>
            </a:pPr>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nl-NL" dirty="0"/>
              <a:t>Proef-</a:t>
            </a:r>
            <a:r>
              <a:rPr lang="nl-NL" dirty="0" err="1"/>
              <a:t>toetsvragen</a:t>
            </a:r>
            <a:r>
              <a:rPr lang="nl-NL" dirty="0"/>
              <a:t>…</a:t>
            </a:r>
          </a:p>
        </p:txBody>
      </p:sp>
    </p:spTree>
    <p:extLst>
      <p:ext uri="{BB962C8B-B14F-4D97-AF65-F5344CB8AC3E}">
        <p14:creationId xmlns:p14="http://schemas.microsoft.com/office/powerpoint/2010/main" val="283020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6" y="2421467"/>
            <a:ext cx="7918942" cy="3503778"/>
          </a:xfrm>
        </p:spPr>
        <p:txBody>
          <a:bodyPr/>
          <a:lstStyle/>
          <a:p>
            <a:pPr>
              <a:buFont typeface="Wingdings" panose="05000000000000000000" pitchFamily="2" charset="2"/>
              <a:buChar char="§"/>
            </a:pPr>
            <a:r>
              <a:rPr lang="nl-NL" altLang="nl-NL" sz="2400" dirty="0"/>
              <a:t>Rond de leeftijd van 2,5 jaar begint de koppigheidsfase. Het kind antwoord op alles met ‘nee’, ook al worden dingen voorgesteld die het graag wil. Dit wordt de </a:t>
            </a:r>
            <a:r>
              <a:rPr lang="nl-NL" altLang="nl-NL" sz="2400" i="1" dirty="0"/>
              <a:t>peuterpuberteit</a:t>
            </a:r>
            <a:r>
              <a:rPr lang="nl-NL" altLang="nl-NL" sz="2400" dirty="0"/>
              <a:t> genoemd.</a:t>
            </a:r>
            <a:br>
              <a:rPr lang="nl-NL" altLang="nl-NL" sz="2400" dirty="0"/>
            </a:br>
            <a:endParaRPr lang="nl-NL" altLang="nl-NL" sz="2400" dirty="0"/>
          </a:p>
          <a:p>
            <a:pPr>
              <a:buFont typeface="Wingdings" panose="05000000000000000000" pitchFamily="2" charset="2"/>
              <a:buChar char="§"/>
            </a:pPr>
            <a:r>
              <a:rPr lang="nl-NL" altLang="nl-NL" sz="2400" dirty="0"/>
              <a:t>Door te experimenteren met autonomie, leert het kind langzamerhand hoe het zich moet inleven in anderen. Dit heeft ook veel te maken met de hechting van het kind.</a:t>
            </a:r>
          </a:p>
          <a:p>
            <a:pPr marL="0" indent="0">
              <a:buNone/>
            </a:pPr>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nl-NL" dirty="0" err="1"/>
              <a:t>Persoonlijkheidsontwikkeling</a:t>
            </a:r>
            <a:endParaRPr lang="nl-NL" dirty="0"/>
          </a:p>
        </p:txBody>
      </p:sp>
      <p:pic>
        <p:nvPicPr>
          <p:cNvPr id="5" name="Picture 2">
            <a:extLst>
              <a:ext uri="{FF2B5EF4-FFF2-40B4-BE49-F238E27FC236}">
                <a16:creationId xmlns:a16="http://schemas.microsoft.com/office/drawing/2014/main" id="{09218A83-57CF-4749-AAC3-3291CFB7E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7032" y="1402652"/>
            <a:ext cx="2836001" cy="42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0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dirty="0"/>
              <a:t>Vullingsfase…</a:t>
            </a:r>
          </a:p>
          <a:p>
            <a:r>
              <a:rPr lang="nl-NL" dirty="0"/>
              <a:t>Strekkingsfase…</a:t>
            </a:r>
          </a:p>
          <a:p>
            <a:r>
              <a:rPr lang="nl-NL" dirty="0"/>
              <a:t>GESTALTWANDEL</a:t>
            </a:r>
          </a:p>
          <a:p>
            <a:r>
              <a:rPr lang="nl-NL" dirty="0"/>
              <a:t>Zindelijkheid: </a:t>
            </a:r>
          </a:p>
          <a:p>
            <a:pPr lvl="1"/>
            <a:r>
              <a:rPr lang="nl-NL" dirty="0"/>
              <a:t>enuresis</a:t>
            </a:r>
          </a:p>
          <a:p>
            <a:pPr lvl="1"/>
            <a:r>
              <a:rPr lang="nl-NL" dirty="0" err="1"/>
              <a:t>encopresis</a:t>
            </a:r>
            <a:endParaRPr lang="nl-NL" dirty="0"/>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en-US" dirty="0" err="1"/>
              <a:t>Lichamelijke</a:t>
            </a:r>
            <a:r>
              <a:rPr lang="en-US" altLang="en-US" dirty="0"/>
              <a:t> </a:t>
            </a:r>
            <a:r>
              <a:rPr lang="en-US" altLang="en-US" dirty="0" err="1"/>
              <a:t>ontwikkeling</a:t>
            </a:r>
            <a:endParaRPr lang="nl-NL" dirty="0"/>
          </a:p>
        </p:txBody>
      </p:sp>
      <p:pic>
        <p:nvPicPr>
          <p:cNvPr id="5" name="Picture 2" descr="http://marlou.punt.nl/upload/IMG_1165_-_klein.jpg">
            <a:extLst>
              <a:ext uri="{FF2B5EF4-FFF2-40B4-BE49-F238E27FC236}">
                <a16:creationId xmlns:a16="http://schemas.microsoft.com/office/drawing/2014/main" id="{F8AC84BC-F770-42BA-B29C-198BF7B1CB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877" b="13307"/>
          <a:stretch/>
        </p:blipFill>
        <p:spPr bwMode="auto">
          <a:xfrm>
            <a:off x="4326029" y="2758559"/>
            <a:ext cx="2981720" cy="2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hansionline.de/recht/sicherheit-foerdern-im-kindergarten/004.png">
            <a:extLst>
              <a:ext uri="{FF2B5EF4-FFF2-40B4-BE49-F238E27FC236}">
                <a16:creationId xmlns:a16="http://schemas.microsoft.com/office/drawing/2014/main" id="{1A0DB220-E00E-4C17-AD6F-BB8541DAD2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87" r="3319"/>
          <a:stretch/>
        </p:blipFill>
        <p:spPr bwMode="auto">
          <a:xfrm>
            <a:off x="7733453" y="3074530"/>
            <a:ext cx="404706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2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en-GB" altLang="en-US" sz="2000" i="1" dirty="0"/>
              <a:t>Grove </a:t>
            </a:r>
            <a:r>
              <a:rPr lang="en-GB" altLang="en-US" sz="2000" i="1" dirty="0" err="1"/>
              <a:t>motoriek</a:t>
            </a:r>
            <a:endParaRPr lang="en-GB" altLang="en-US" sz="2000" i="1" dirty="0"/>
          </a:p>
          <a:p>
            <a:r>
              <a:rPr lang="en-GB" altLang="en-US" sz="2000" i="1" dirty="0" err="1"/>
              <a:t>Fijne</a:t>
            </a:r>
            <a:r>
              <a:rPr lang="en-GB" altLang="en-US" sz="2000" i="1" dirty="0"/>
              <a:t> </a:t>
            </a:r>
            <a:r>
              <a:rPr lang="en-GB" altLang="en-US" sz="2000" i="1" dirty="0" err="1"/>
              <a:t>motoriek</a:t>
            </a:r>
            <a:endParaRPr lang="en-GB" altLang="en-US" sz="2000" i="1" dirty="0"/>
          </a:p>
          <a:p>
            <a:endParaRPr lang="nl-NL" dirty="0"/>
          </a:p>
          <a:p>
            <a:endParaRPr lang="nl-NL" dirty="0"/>
          </a:p>
          <a:p>
            <a:endParaRPr lang="nl-NL" dirty="0"/>
          </a:p>
          <a:p>
            <a:pPr marL="0" indent="0">
              <a:buNone/>
            </a:pPr>
            <a:r>
              <a:rPr lang="nl-NL" sz="2800" dirty="0">
                <a:solidFill>
                  <a:srgbClr val="005DAA"/>
                </a:solidFill>
                <a:latin typeface="Calibri Light" panose="020F0302020204030204" pitchFamily="34" charset="0"/>
              </a:rPr>
              <a:t>“Schipper mag ik overvaren, ja of nee?</a:t>
            </a:r>
          </a:p>
          <a:p>
            <a:pPr marL="0" indent="0">
              <a:buNone/>
            </a:pPr>
            <a:r>
              <a:rPr lang="nl-NL" sz="2800" dirty="0">
                <a:solidFill>
                  <a:srgbClr val="005DAA"/>
                </a:solidFill>
                <a:latin typeface="Calibri Light" panose="020F0302020204030204" pitchFamily="34" charset="0"/>
              </a:rPr>
              <a:t>Moet ik dan ook geld betalen, ja of nee? 	</a:t>
            </a:r>
          </a:p>
          <a:p>
            <a:pPr marL="0" indent="0">
              <a:buNone/>
            </a:pPr>
            <a:r>
              <a:rPr lang="nl-NL" sz="2800" dirty="0">
                <a:solidFill>
                  <a:srgbClr val="005DAA"/>
                </a:solidFill>
                <a:latin typeface="Calibri Light" panose="020F0302020204030204" pitchFamily="34" charset="0"/>
              </a:rPr>
              <a:t>HOE?????”</a:t>
            </a: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en-US" dirty="0" err="1"/>
              <a:t>Motoriek</a:t>
            </a:r>
            <a:endParaRPr lang="nl-NL" dirty="0"/>
          </a:p>
        </p:txBody>
      </p:sp>
      <p:pic>
        <p:nvPicPr>
          <p:cNvPr id="6" name="Afbeelding 5">
            <a:extLst>
              <a:ext uri="{FF2B5EF4-FFF2-40B4-BE49-F238E27FC236}">
                <a16:creationId xmlns:a16="http://schemas.microsoft.com/office/drawing/2014/main" id="{B2820667-7662-405E-93BE-FB16D372E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500" y="1989667"/>
            <a:ext cx="5143500" cy="3429000"/>
          </a:xfrm>
          <a:prstGeom prst="rect">
            <a:avLst/>
          </a:prstGeom>
        </p:spPr>
      </p:pic>
    </p:spTree>
    <p:extLst>
      <p:ext uri="{BB962C8B-B14F-4D97-AF65-F5344CB8AC3E}">
        <p14:creationId xmlns:p14="http://schemas.microsoft.com/office/powerpoint/2010/main" val="135922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pPr marL="0" indent="0">
              <a:buNone/>
            </a:pPr>
            <a:r>
              <a:rPr lang="nl-NL" sz="2800" dirty="0">
                <a:solidFill>
                  <a:srgbClr val="005DAA"/>
                </a:solidFill>
                <a:latin typeface="Calibri Light" panose="020F0302020204030204" pitchFamily="34" charset="0"/>
              </a:rPr>
              <a:t>Visuele principes:</a:t>
            </a:r>
          </a:p>
          <a:p>
            <a:r>
              <a:rPr lang="nl-NL" dirty="0"/>
              <a:t>Grootteconstantie</a:t>
            </a:r>
          </a:p>
          <a:p>
            <a:r>
              <a:rPr lang="nl-NL" dirty="0"/>
              <a:t>Kleur- en helderheidsconstantie</a:t>
            </a:r>
          </a:p>
          <a:p>
            <a:r>
              <a:rPr lang="nl-NL" dirty="0"/>
              <a:t>Vormconstantie</a:t>
            </a:r>
          </a:p>
          <a:p>
            <a:r>
              <a:rPr lang="nl-NL" dirty="0"/>
              <a:t>Objectconstantie</a:t>
            </a:r>
          </a:p>
          <a:p>
            <a:endParaRPr lang="nl-NL" dirty="0"/>
          </a:p>
          <a:p>
            <a:endParaRPr lang="nl-NL" dirty="0"/>
          </a:p>
          <a:p>
            <a:pPr marL="0" indent="0">
              <a:buNone/>
            </a:pPr>
            <a:endParaRPr lang="en-GB" sz="2800" dirty="0">
              <a:solidFill>
                <a:srgbClr val="005DAA"/>
              </a:solidFill>
              <a:latin typeface="Calibri Light" panose="020F0302020204030204" pitchFamily="34" charset="0"/>
            </a:endParaRPr>
          </a:p>
          <a:p>
            <a:pPr marL="0" indent="0">
              <a:buNone/>
            </a:pPr>
            <a:endParaRPr lang="nl-NL" dirty="0"/>
          </a:p>
          <a:p>
            <a:endParaRPr lang="nl-NL" dirty="0"/>
          </a:p>
        </p:txBody>
      </p:sp>
      <p:sp>
        <p:nvSpPr>
          <p:cNvPr id="4" name="Tijdelijke aanduiding voor tekst 3"/>
          <p:cNvSpPr>
            <a:spLocks noGrp="1"/>
          </p:cNvSpPr>
          <p:nvPr>
            <p:ph type="body" sz="quarter" idx="15"/>
          </p:nvPr>
        </p:nvSpPr>
        <p:spPr>
          <a:xfrm>
            <a:off x="1146628" y="1246032"/>
            <a:ext cx="10369549" cy="768349"/>
          </a:xfrm>
        </p:spPr>
        <p:txBody>
          <a:bodyPr/>
          <a:lstStyle/>
          <a:p>
            <a:r>
              <a:rPr lang="en-US" altLang="en-US" sz="5400" dirty="0" err="1"/>
              <a:t>Ontwikkeling</a:t>
            </a:r>
            <a:r>
              <a:rPr lang="en-US" altLang="en-US" sz="5400" dirty="0"/>
              <a:t> van de </a:t>
            </a:r>
            <a:r>
              <a:rPr lang="en-US" altLang="en-US" sz="5400" dirty="0" err="1"/>
              <a:t>waarneming</a:t>
            </a:r>
            <a:endParaRPr lang="nl-NL" dirty="0"/>
          </a:p>
        </p:txBody>
      </p:sp>
      <p:pic>
        <p:nvPicPr>
          <p:cNvPr id="8" name="Afbeelding 7">
            <a:extLst>
              <a:ext uri="{FF2B5EF4-FFF2-40B4-BE49-F238E27FC236}">
                <a16:creationId xmlns:a16="http://schemas.microsoft.com/office/drawing/2014/main" id="{063DECED-BEF6-441A-8A47-F63DA5701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1332" y="2353022"/>
            <a:ext cx="5461001" cy="3640667"/>
          </a:xfrm>
          <a:prstGeom prst="rect">
            <a:avLst/>
          </a:prstGeom>
        </p:spPr>
      </p:pic>
    </p:spTree>
    <p:extLst>
      <p:ext uri="{BB962C8B-B14F-4D97-AF65-F5344CB8AC3E}">
        <p14:creationId xmlns:p14="http://schemas.microsoft.com/office/powerpoint/2010/main" val="193860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4900" y="2230801"/>
            <a:ext cx="10367433" cy="3503778"/>
          </a:xfrm>
        </p:spPr>
        <p:txBody>
          <a:bodyPr/>
          <a:lstStyle/>
          <a:p>
            <a:r>
              <a:rPr lang="en-GB" altLang="en-US" sz="2000" i="1" dirty="0">
                <a:latin typeface="Arial" panose="020B0604020202020204" pitchFamily="34" charset="0"/>
                <a:cs typeface="Times New Roman" panose="02020603050405020304" pitchFamily="18" charset="0"/>
              </a:rPr>
              <a:t>Van </a:t>
            </a:r>
            <a:r>
              <a:rPr lang="en-GB" altLang="en-US" sz="2000" i="1" dirty="0" err="1">
                <a:latin typeface="Arial" panose="020B0604020202020204" pitchFamily="34" charset="0"/>
                <a:cs typeface="Times New Roman" panose="02020603050405020304" pitchFamily="18" charset="0"/>
              </a:rPr>
              <a:t>fysiognomisch</a:t>
            </a:r>
            <a:r>
              <a:rPr lang="en-GB" altLang="en-US" sz="2000" i="1" dirty="0">
                <a:latin typeface="Arial" panose="020B0604020202020204" pitchFamily="34" charset="0"/>
                <a:cs typeface="Times New Roman" panose="02020603050405020304" pitchFamily="18" charset="0"/>
              </a:rPr>
              <a:t>...   </a:t>
            </a:r>
            <a:r>
              <a:rPr lang="en-GB" altLang="en-US" sz="2000" i="1" dirty="0" err="1">
                <a:latin typeface="Arial" panose="020B0604020202020204" pitchFamily="34" charset="0"/>
                <a:cs typeface="Times New Roman" panose="02020603050405020304" pitchFamily="18" charset="0"/>
              </a:rPr>
              <a:t>naar</a:t>
            </a:r>
            <a:r>
              <a:rPr lang="en-GB" altLang="en-US" sz="2000" i="1" dirty="0">
                <a:latin typeface="Arial" panose="020B0604020202020204" pitchFamily="34" charset="0"/>
                <a:cs typeface="Times New Roman" panose="02020603050405020304" pitchFamily="18" charset="0"/>
              </a:rPr>
              <a:t> </a:t>
            </a:r>
            <a:r>
              <a:rPr lang="en-GB" altLang="en-US" sz="2000" i="1" dirty="0" err="1">
                <a:latin typeface="Arial" panose="020B0604020202020204" pitchFamily="34" charset="0"/>
                <a:cs typeface="Times New Roman" panose="02020603050405020304" pitchFamily="18" charset="0"/>
              </a:rPr>
              <a:t>zakelijk</a:t>
            </a:r>
            <a:r>
              <a:rPr lang="en-GB" altLang="en-US" sz="2000" i="1" dirty="0">
                <a:latin typeface="Arial" panose="020B0604020202020204" pitchFamily="34" charset="0"/>
                <a:cs typeface="Times New Roman" panose="02020603050405020304" pitchFamily="18" charset="0"/>
              </a:rPr>
              <a:t> en </a:t>
            </a:r>
            <a:r>
              <a:rPr lang="en-GB" altLang="en-US" sz="2000" i="1" dirty="0" err="1">
                <a:latin typeface="Arial" panose="020B0604020202020204" pitchFamily="34" charset="0"/>
                <a:cs typeface="Times New Roman" panose="02020603050405020304" pitchFamily="18" charset="0"/>
              </a:rPr>
              <a:t>concreet</a:t>
            </a:r>
            <a:r>
              <a:rPr lang="en-GB" altLang="en-US" sz="2000" i="1" dirty="0">
                <a:latin typeface="Arial" panose="020B0604020202020204" pitchFamily="34" charset="0"/>
                <a:cs typeface="Times New Roman" panose="02020603050405020304" pitchFamily="18" charset="0"/>
              </a:rPr>
              <a:t>…</a:t>
            </a: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nl-NL" dirty="0"/>
              <a:t>De wereld van de kindertekening..!</a:t>
            </a:r>
          </a:p>
        </p:txBody>
      </p:sp>
      <p:pic>
        <p:nvPicPr>
          <p:cNvPr id="5" name="Picture 5" descr="quincy 2">
            <a:extLst>
              <a:ext uri="{FF2B5EF4-FFF2-40B4-BE49-F238E27FC236}">
                <a16:creationId xmlns:a16="http://schemas.microsoft.com/office/drawing/2014/main" id="{47494840-A47D-4C22-A666-CD05EA70F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72" y="2890308"/>
            <a:ext cx="2269564" cy="13938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krab2">
            <a:extLst>
              <a:ext uri="{FF2B5EF4-FFF2-40B4-BE49-F238E27FC236}">
                <a16:creationId xmlns:a16="http://schemas.microsoft.com/office/drawing/2014/main" id="{24664D01-9EE6-49C1-B523-DA85B2CA2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533" y="3429001"/>
            <a:ext cx="2675467" cy="16836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descr="meisje">
            <a:extLst>
              <a:ext uri="{FF2B5EF4-FFF2-40B4-BE49-F238E27FC236}">
                <a16:creationId xmlns:a16="http://schemas.microsoft.com/office/drawing/2014/main" id="{6FA3C4A8-FCE8-4CF5-BC1B-DFC60F1EF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172" y="3980126"/>
            <a:ext cx="2044896" cy="250011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maaltijd 5">
            <a:extLst>
              <a:ext uri="{FF2B5EF4-FFF2-40B4-BE49-F238E27FC236}">
                <a16:creationId xmlns:a16="http://schemas.microsoft.com/office/drawing/2014/main" id="{5475D955-310D-4860-A323-415AA83E0F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6331" y="4520669"/>
            <a:ext cx="3160713" cy="2232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1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4989475" cy="3503778"/>
          </a:xfrm>
        </p:spPr>
        <p:txBody>
          <a:bodyPr/>
          <a:lstStyle/>
          <a:p>
            <a:r>
              <a:rPr lang="nl-NL" dirty="0"/>
              <a:t>Kinderen van 2 tot 6 jaar bevinden zich in de fase van het pre-operationeel denken (Piaget).</a:t>
            </a:r>
          </a:p>
          <a:p>
            <a:endParaRPr lang="nl-NL" dirty="0"/>
          </a:p>
          <a:p>
            <a:r>
              <a:rPr lang="nl-NL" dirty="0"/>
              <a:t>Eén van de kenmerken is dat ze hun denken verrijken met fantasie.</a:t>
            </a:r>
          </a:p>
          <a:p>
            <a:endParaRPr lang="nl-NL" dirty="0"/>
          </a:p>
          <a:p>
            <a:r>
              <a:rPr lang="nl-NL" dirty="0"/>
              <a:t>Voorbeeld: kinderen geloven tot hun zesde vaak nog in Sinterklaas.</a:t>
            </a: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en-US" dirty="0" err="1"/>
              <a:t>Cognitieve</a:t>
            </a:r>
            <a:r>
              <a:rPr lang="en-US" altLang="en-US" dirty="0"/>
              <a:t> </a:t>
            </a:r>
            <a:r>
              <a:rPr lang="en-US" altLang="en-US" dirty="0" err="1"/>
              <a:t>ontwikkeling</a:t>
            </a:r>
            <a:endParaRPr lang="nl-NL" dirty="0"/>
          </a:p>
        </p:txBody>
      </p:sp>
      <p:pic>
        <p:nvPicPr>
          <p:cNvPr id="5" name="Picture 3" descr="dyn003_original_422_389_pjpeg_600_e9beb79eeb62ca297a821c95a1c511e4">
            <a:extLst>
              <a:ext uri="{FF2B5EF4-FFF2-40B4-BE49-F238E27FC236}">
                <a16:creationId xmlns:a16="http://schemas.microsoft.com/office/drawing/2014/main" id="{A7C7E1D9-5CB0-4BAA-9F19-F83B23927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692" y="2215174"/>
            <a:ext cx="42481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25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2971205" cy="2446867"/>
          </a:xfrm>
        </p:spPr>
        <p:txBody>
          <a:bodyPr/>
          <a:lstStyle/>
          <a:p>
            <a:pPr marL="0" indent="0">
              <a:buNone/>
            </a:pPr>
            <a:r>
              <a:rPr lang="nl-NL" sz="2800" dirty="0">
                <a:solidFill>
                  <a:srgbClr val="005DAA"/>
                </a:solidFill>
                <a:latin typeface="Calibri Light" panose="020F0302020204030204" pitchFamily="34" charset="0"/>
              </a:rPr>
              <a:t>Peuters:</a:t>
            </a:r>
          </a:p>
          <a:p>
            <a:r>
              <a:rPr lang="nl-NL" dirty="0"/>
              <a:t>Magie… </a:t>
            </a:r>
          </a:p>
          <a:p>
            <a:r>
              <a:rPr lang="nl-NL" dirty="0"/>
              <a:t>Animisme…</a:t>
            </a:r>
          </a:p>
          <a:p>
            <a:r>
              <a:rPr lang="nl-NL" dirty="0"/>
              <a:t>Vertrouwdheidsaspect…</a:t>
            </a:r>
          </a:p>
          <a:p>
            <a:r>
              <a:rPr lang="nl-NL" dirty="0"/>
              <a:t>Egocentrisme…</a:t>
            </a: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dirty="0"/>
              <a:t>Pre-</a:t>
            </a:r>
            <a:r>
              <a:rPr lang="en-US" dirty="0" err="1"/>
              <a:t>operationeel</a:t>
            </a:r>
            <a:r>
              <a:rPr lang="en-US" dirty="0"/>
              <a:t> </a:t>
            </a:r>
            <a:r>
              <a:rPr lang="en-US" dirty="0" err="1"/>
              <a:t>denken</a:t>
            </a:r>
            <a:endParaRPr lang="nl-NL" dirty="0"/>
          </a:p>
        </p:txBody>
      </p:sp>
      <p:sp>
        <p:nvSpPr>
          <p:cNvPr id="5" name="Tijdelijke aanduiding voor tekst 2">
            <a:extLst>
              <a:ext uri="{FF2B5EF4-FFF2-40B4-BE49-F238E27FC236}">
                <a16:creationId xmlns:a16="http://schemas.microsoft.com/office/drawing/2014/main" id="{67FF742C-F1E3-4FD6-9C92-2751B056AA79}"/>
              </a:ext>
            </a:extLst>
          </p:cNvPr>
          <p:cNvSpPr txBox="1">
            <a:spLocks/>
          </p:cNvSpPr>
          <p:nvPr/>
        </p:nvSpPr>
        <p:spPr>
          <a:xfrm>
            <a:off x="6287558" y="2421467"/>
            <a:ext cx="3671988" cy="2446867"/>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pPr marL="0" indent="0">
              <a:buFont typeface="Wingdings 2" panose="05020102010507070707" pitchFamily="18" charset="2"/>
              <a:buNone/>
            </a:pPr>
            <a:r>
              <a:rPr lang="nl-NL" sz="2800" dirty="0">
                <a:solidFill>
                  <a:srgbClr val="005DAA"/>
                </a:solidFill>
                <a:latin typeface="Calibri Light" panose="020F0302020204030204" pitchFamily="34" charset="0"/>
              </a:rPr>
              <a:t>Kleuters:</a:t>
            </a:r>
          </a:p>
          <a:p>
            <a:r>
              <a:rPr lang="nl-NL" dirty="0"/>
              <a:t>Irreversibel denken</a:t>
            </a:r>
          </a:p>
          <a:p>
            <a:r>
              <a:rPr lang="nl-NL" dirty="0"/>
              <a:t>Nog geen conservatiebegrip</a:t>
            </a:r>
          </a:p>
          <a:p>
            <a:r>
              <a:rPr lang="nl-NL" dirty="0" err="1"/>
              <a:t>Eéndimensioneel</a:t>
            </a:r>
            <a:r>
              <a:rPr lang="nl-NL" dirty="0"/>
              <a:t> denken</a:t>
            </a:r>
          </a:p>
        </p:txBody>
      </p:sp>
      <p:pic>
        <p:nvPicPr>
          <p:cNvPr id="6" name="Picture 7" descr="http://www.schouppe.net/evopon/ontwikkeling/kleuter/img/piaget_conservatie1b.gif">
            <a:extLst>
              <a:ext uri="{FF2B5EF4-FFF2-40B4-BE49-F238E27FC236}">
                <a16:creationId xmlns:a16="http://schemas.microsoft.com/office/drawing/2014/main" id="{403589E5-3E4E-4C09-8AD3-F63A5C80DC3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1707" y="4590021"/>
            <a:ext cx="44196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www.schouppe.net/evopon/ontwikkeling/kleuter/img/piaget_conservatie1a.gif">
            <a:extLst>
              <a:ext uri="{FF2B5EF4-FFF2-40B4-BE49-F238E27FC236}">
                <a16:creationId xmlns:a16="http://schemas.microsoft.com/office/drawing/2014/main" id="{5AC19EB1-8878-4838-B691-CF2C2B572208}"/>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216221" y="4590021"/>
            <a:ext cx="37433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48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737172" y="5160787"/>
            <a:ext cx="10367433" cy="768349"/>
          </a:xfrm>
        </p:spPr>
        <p:txBody>
          <a:bodyPr/>
          <a:lstStyle/>
          <a:p>
            <a:pPr>
              <a:spcBef>
                <a:spcPct val="0"/>
              </a:spcBef>
              <a:buNone/>
            </a:pPr>
            <a:r>
              <a:rPr lang="nl-NL" altLang="en-US" dirty="0"/>
              <a:t>Grootteconstantie: </a:t>
            </a:r>
            <a:r>
              <a:rPr lang="nl-NL" altLang="en-US" dirty="0">
                <a:hlinkClick r:id="rId2"/>
              </a:rPr>
              <a:t>http://www.youtube.com/watch?v=whT6w2jrWbA&amp;feature=related</a:t>
            </a:r>
            <a:endParaRPr lang="nl-NL" altLang="en-US" sz="1800" u="sng" dirty="0">
              <a:solidFill>
                <a:srgbClr val="005DAA"/>
              </a:solidFill>
            </a:endParaRPr>
          </a:p>
          <a:p>
            <a:pPr>
              <a:spcBef>
                <a:spcPct val="0"/>
              </a:spcBef>
              <a:buNone/>
            </a:pPr>
            <a:r>
              <a:rPr lang="nl-NL" altLang="en-US" dirty="0"/>
              <a:t>Egocentrisme: </a:t>
            </a:r>
            <a:r>
              <a:rPr lang="nl-NL" altLang="en-US" dirty="0">
                <a:hlinkClick r:id="rId3"/>
              </a:rPr>
              <a:t>http://www.youtube.com/watch?v=OinqFgsIbh0&amp;feature=related</a:t>
            </a:r>
            <a:endParaRPr lang="nl-NL" sz="1800" u="sng" dirty="0">
              <a:solidFill>
                <a:srgbClr val="005DAA"/>
              </a:solidFill>
            </a:endParaRPr>
          </a:p>
        </p:txBody>
      </p:sp>
      <p:sp>
        <p:nvSpPr>
          <p:cNvPr id="4" name="Tijdelijke aanduiding voor tekst 3"/>
          <p:cNvSpPr>
            <a:spLocks noGrp="1"/>
          </p:cNvSpPr>
          <p:nvPr>
            <p:ph type="body" sz="quarter" idx="15"/>
          </p:nvPr>
        </p:nvSpPr>
        <p:spPr>
          <a:xfrm>
            <a:off x="1102784" y="1221318"/>
            <a:ext cx="10369549" cy="768349"/>
          </a:xfrm>
        </p:spPr>
        <p:txBody>
          <a:bodyPr/>
          <a:lstStyle/>
          <a:p>
            <a:r>
              <a:rPr lang="nl-NL" dirty="0"/>
              <a:t>Filmpjes ter verduidelijking…</a:t>
            </a:r>
          </a:p>
          <a:p>
            <a:endParaRPr lang="nl-NL" dirty="0"/>
          </a:p>
        </p:txBody>
      </p:sp>
      <p:pic>
        <p:nvPicPr>
          <p:cNvPr id="5" name="Picture 4" descr="piaget_conservatie_vloeistof">
            <a:extLst>
              <a:ext uri="{FF2B5EF4-FFF2-40B4-BE49-F238E27FC236}">
                <a16:creationId xmlns:a16="http://schemas.microsoft.com/office/drawing/2014/main" id="{8DA57701-D96C-483C-9268-1FF5B0C72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172" y="2557881"/>
            <a:ext cx="6671855" cy="217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ountains">
            <a:extLst>
              <a:ext uri="{FF2B5EF4-FFF2-40B4-BE49-F238E27FC236}">
                <a16:creationId xmlns:a16="http://schemas.microsoft.com/office/drawing/2014/main" id="{6336A8C2-120E-4D9F-893D-4AC543549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6775" y="928864"/>
            <a:ext cx="370522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696703"/>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Template>
  <TotalTime>0</TotalTime>
  <Words>1155</Words>
  <Application>Microsoft Office PowerPoint</Application>
  <PresentationFormat>Breedbeeld</PresentationFormat>
  <Paragraphs>152</Paragraphs>
  <Slides>14</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Wingdings</vt:lpstr>
      <vt:lpstr>Wingdings 2</vt:lpstr>
      <vt:lpstr>sjabloon_v01</vt:lpstr>
      <vt:lpstr>Levensfasen De ontwikkelingspsychologie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redactie</cp:lastModifiedBy>
  <cp:revision>21</cp:revision>
  <dcterms:created xsi:type="dcterms:W3CDTF">2016-02-12T10:20:24Z</dcterms:created>
  <dcterms:modified xsi:type="dcterms:W3CDTF">2023-01-23T15:09:32Z</dcterms:modified>
</cp:coreProperties>
</file>