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67" r:id="rId4"/>
    <p:sldId id="257" r:id="rId5"/>
    <p:sldId id="262" r:id="rId6"/>
    <p:sldId id="264" r:id="rId7"/>
    <p:sldId id="265" r:id="rId8"/>
    <p:sldId id="272" r:id="rId9"/>
    <p:sldId id="268" r:id="rId10"/>
    <p:sldId id="269" r:id="rId11"/>
    <p:sldId id="270" r:id="rId12"/>
    <p:sldId id="266" r:id="rId13"/>
    <p:sldId id="271" r:id="rId14"/>
    <p:sldId id="259" r:id="rId15"/>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9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Vis" userId="46b1903ed2cff62d" providerId="LiveId" clId="{B0E0ABE8-9506-403B-939E-9341138CE0B0}"/>
    <pc:docChg chg="undo custSel modSld">
      <pc:chgData name="Isabel Vis" userId="46b1903ed2cff62d" providerId="LiveId" clId="{B0E0ABE8-9506-403B-939E-9341138CE0B0}" dt="2023-01-23T15:09:40.568" v="25"/>
      <pc:docMkLst>
        <pc:docMk/>
      </pc:docMkLst>
      <pc:sldChg chg="modSp mod">
        <pc:chgData name="Isabel Vis" userId="46b1903ed2cff62d" providerId="LiveId" clId="{B0E0ABE8-9506-403B-939E-9341138CE0B0}" dt="2023-01-23T15:09:40.568" v="25"/>
        <pc:sldMkLst>
          <pc:docMk/>
          <pc:sldMk cId="1453782848" sldId="256"/>
        </pc:sldMkLst>
        <pc:spChg chg="mod">
          <ac:chgData name="Isabel Vis" userId="46b1903ed2cff62d" providerId="LiveId" clId="{B0E0ABE8-9506-403B-939E-9341138CE0B0}" dt="2023-01-23T15:09:40.568" v="25"/>
          <ac:spMkLst>
            <pc:docMk/>
            <pc:sldMk cId="1453782848" sldId="256"/>
            <ac:spMk id="4" creationId="{576CD42D-3660-4A76-AD78-1D806518F255}"/>
          </ac:spMkLst>
        </pc:spChg>
      </pc:sldChg>
      <pc:sldChg chg="modSp mod">
        <pc:chgData name="Isabel Vis" userId="46b1903ed2cff62d" providerId="LiveId" clId="{B0E0ABE8-9506-403B-939E-9341138CE0B0}" dt="2023-01-23T12:39:42.008" v="3" actId="1076"/>
        <pc:sldMkLst>
          <pc:docMk/>
          <pc:sldMk cId="4277946747" sldId="260"/>
        </pc:sldMkLst>
        <pc:spChg chg="mod">
          <ac:chgData name="Isabel Vis" userId="46b1903ed2cff62d" providerId="LiveId" clId="{B0E0ABE8-9506-403B-939E-9341138CE0B0}" dt="2023-01-23T12:39:38.980" v="2" actId="20577"/>
          <ac:spMkLst>
            <pc:docMk/>
            <pc:sldMk cId="4277946747" sldId="260"/>
            <ac:spMk id="3" creationId="{00000000-0000-0000-0000-000000000000}"/>
          </ac:spMkLst>
        </pc:spChg>
        <pc:picChg chg="mod">
          <ac:chgData name="Isabel Vis" userId="46b1903ed2cff62d" providerId="LiveId" clId="{B0E0ABE8-9506-403B-939E-9341138CE0B0}" dt="2023-01-23T12:39:42.008" v="3" actId="1076"/>
          <ac:picMkLst>
            <pc:docMk/>
            <pc:sldMk cId="4277946747" sldId="260"/>
            <ac:picMk id="6" creationId="{96CCEC96-06D7-4D6E-B2B6-D5F51FA17AF0}"/>
          </ac:picMkLst>
        </pc:picChg>
      </pc:sldChg>
      <pc:sldChg chg="modSp mod">
        <pc:chgData name="Isabel Vis" userId="46b1903ed2cff62d" providerId="LiveId" clId="{B0E0ABE8-9506-403B-939E-9341138CE0B0}" dt="2023-01-23T12:39:59.459" v="6" actId="6549"/>
        <pc:sldMkLst>
          <pc:docMk/>
          <pc:sldMk cId="1993612673" sldId="262"/>
        </pc:sldMkLst>
        <pc:spChg chg="mod">
          <ac:chgData name="Isabel Vis" userId="46b1903ed2cff62d" providerId="LiveId" clId="{B0E0ABE8-9506-403B-939E-9341138CE0B0}" dt="2023-01-23T12:39:59.459" v="6" actId="6549"/>
          <ac:spMkLst>
            <pc:docMk/>
            <pc:sldMk cId="1993612673" sldId="262"/>
            <ac:spMk id="3" creationId="{00000000-0000-0000-0000-000000000000}"/>
          </ac:spMkLst>
        </pc:spChg>
      </pc:sldChg>
      <pc:sldChg chg="modSp mod">
        <pc:chgData name="Isabel Vis" userId="46b1903ed2cff62d" providerId="LiveId" clId="{B0E0ABE8-9506-403B-939E-9341138CE0B0}" dt="2023-01-23T12:40:06.888" v="7" actId="6549"/>
        <pc:sldMkLst>
          <pc:docMk/>
          <pc:sldMk cId="90859145" sldId="264"/>
        </pc:sldMkLst>
        <pc:spChg chg="mod">
          <ac:chgData name="Isabel Vis" userId="46b1903ed2cff62d" providerId="LiveId" clId="{B0E0ABE8-9506-403B-939E-9341138CE0B0}" dt="2023-01-23T12:40:06.888" v="7" actId="6549"/>
          <ac:spMkLst>
            <pc:docMk/>
            <pc:sldMk cId="90859145" sldId="264"/>
            <ac:spMk id="3" creationId="{00000000-0000-0000-0000-000000000000}"/>
          </ac:spMkLst>
        </pc:spChg>
      </pc:sldChg>
      <pc:sldChg chg="modSp mod">
        <pc:chgData name="Isabel Vis" userId="46b1903ed2cff62d" providerId="LiveId" clId="{B0E0ABE8-9506-403B-939E-9341138CE0B0}" dt="2023-01-23T12:40:26.186" v="12" actId="20577"/>
        <pc:sldMkLst>
          <pc:docMk/>
          <pc:sldMk cId="1438372617" sldId="265"/>
        </pc:sldMkLst>
        <pc:spChg chg="mod">
          <ac:chgData name="Isabel Vis" userId="46b1903ed2cff62d" providerId="LiveId" clId="{B0E0ABE8-9506-403B-939E-9341138CE0B0}" dt="2023-01-23T12:40:26.186" v="12" actId="20577"/>
          <ac:spMkLst>
            <pc:docMk/>
            <pc:sldMk cId="1438372617" sldId="265"/>
            <ac:spMk id="2" creationId="{00000000-0000-0000-0000-000000000000}"/>
          </ac:spMkLst>
        </pc:spChg>
        <pc:spChg chg="mod">
          <ac:chgData name="Isabel Vis" userId="46b1903ed2cff62d" providerId="LiveId" clId="{B0E0ABE8-9506-403B-939E-9341138CE0B0}" dt="2023-01-23T12:40:12.445" v="8" actId="6549"/>
          <ac:spMkLst>
            <pc:docMk/>
            <pc:sldMk cId="1438372617" sldId="265"/>
            <ac:spMk id="3" creationId="{00000000-0000-0000-0000-000000000000}"/>
          </ac:spMkLst>
        </pc:spChg>
      </pc:sldChg>
      <pc:sldChg chg="modSp mod">
        <pc:chgData name="Isabel Vis" userId="46b1903ed2cff62d" providerId="LiveId" clId="{B0E0ABE8-9506-403B-939E-9341138CE0B0}" dt="2023-01-23T12:41:02.485" v="23" actId="20577"/>
        <pc:sldMkLst>
          <pc:docMk/>
          <pc:sldMk cId="3858897898" sldId="266"/>
        </pc:sldMkLst>
        <pc:spChg chg="mod">
          <ac:chgData name="Isabel Vis" userId="46b1903ed2cff62d" providerId="LiveId" clId="{B0E0ABE8-9506-403B-939E-9341138CE0B0}" dt="2023-01-23T12:41:02.485" v="23" actId="20577"/>
          <ac:spMkLst>
            <pc:docMk/>
            <pc:sldMk cId="3858897898" sldId="266"/>
            <ac:spMk id="3" creationId="{00000000-0000-0000-0000-000000000000}"/>
          </ac:spMkLst>
        </pc:spChg>
      </pc:sldChg>
      <pc:sldChg chg="modSp mod">
        <pc:chgData name="Isabel Vis" userId="46b1903ed2cff62d" providerId="LiveId" clId="{B0E0ABE8-9506-403B-939E-9341138CE0B0}" dt="2023-01-23T12:39:48.627" v="5" actId="20577"/>
        <pc:sldMkLst>
          <pc:docMk/>
          <pc:sldMk cId="3405350911" sldId="267"/>
        </pc:sldMkLst>
        <pc:spChg chg="mod">
          <ac:chgData name="Isabel Vis" userId="46b1903ed2cff62d" providerId="LiveId" clId="{B0E0ABE8-9506-403B-939E-9341138CE0B0}" dt="2023-01-23T12:39:48.627" v="5" actId="20577"/>
          <ac:spMkLst>
            <pc:docMk/>
            <pc:sldMk cId="3405350911" sldId="267"/>
            <ac:spMk id="3" creationId="{00000000-0000-0000-0000-000000000000}"/>
          </ac:spMkLst>
        </pc:spChg>
      </pc:sldChg>
      <pc:sldChg chg="delSp mod">
        <pc:chgData name="Isabel Vis" userId="46b1903ed2cff62d" providerId="LiveId" clId="{B0E0ABE8-9506-403B-939E-9341138CE0B0}" dt="2023-01-23T12:40:42.218" v="17" actId="478"/>
        <pc:sldMkLst>
          <pc:docMk/>
          <pc:sldMk cId="3744506228" sldId="268"/>
        </pc:sldMkLst>
        <pc:spChg chg="del">
          <ac:chgData name="Isabel Vis" userId="46b1903ed2cff62d" providerId="LiveId" clId="{B0E0ABE8-9506-403B-939E-9341138CE0B0}" dt="2023-01-23T12:40:42.218" v="17" actId="478"/>
          <ac:spMkLst>
            <pc:docMk/>
            <pc:sldMk cId="3744506228" sldId="268"/>
            <ac:spMk id="3" creationId="{00000000-0000-0000-0000-000000000000}"/>
          </ac:spMkLst>
        </pc:spChg>
      </pc:sldChg>
      <pc:sldChg chg="modSp mod">
        <pc:chgData name="Isabel Vis" userId="46b1903ed2cff62d" providerId="LiveId" clId="{B0E0ABE8-9506-403B-939E-9341138CE0B0}" dt="2023-01-23T12:40:49.491" v="20" actId="20577"/>
        <pc:sldMkLst>
          <pc:docMk/>
          <pc:sldMk cId="3625611332" sldId="269"/>
        </pc:sldMkLst>
        <pc:spChg chg="mod">
          <ac:chgData name="Isabel Vis" userId="46b1903ed2cff62d" providerId="LiveId" clId="{B0E0ABE8-9506-403B-939E-9341138CE0B0}" dt="2023-01-23T12:40:49.491" v="20" actId="20577"/>
          <ac:spMkLst>
            <pc:docMk/>
            <pc:sldMk cId="3625611332" sldId="269"/>
            <ac:spMk id="4" creationId="{00000000-0000-0000-0000-000000000000}"/>
          </ac:spMkLst>
        </pc:spChg>
      </pc:sldChg>
      <pc:sldChg chg="modSp mod">
        <pc:chgData name="Isabel Vis" userId="46b1903ed2cff62d" providerId="LiveId" clId="{B0E0ABE8-9506-403B-939E-9341138CE0B0}" dt="2023-01-23T12:41:10.012" v="24" actId="20577"/>
        <pc:sldMkLst>
          <pc:docMk/>
          <pc:sldMk cId="2188932245" sldId="271"/>
        </pc:sldMkLst>
        <pc:spChg chg="mod">
          <ac:chgData name="Isabel Vis" userId="46b1903ed2cff62d" providerId="LiveId" clId="{B0E0ABE8-9506-403B-939E-9341138CE0B0}" dt="2023-01-23T12:41:10.012" v="24" actId="20577"/>
          <ac:spMkLst>
            <pc:docMk/>
            <pc:sldMk cId="2188932245" sldId="271"/>
            <ac:spMk id="3" creationId="{00000000-0000-0000-0000-000000000000}"/>
          </ac:spMkLst>
        </pc:spChg>
      </pc:sldChg>
      <pc:sldChg chg="modSp mod">
        <pc:chgData name="Isabel Vis" userId="46b1903ed2cff62d" providerId="LiveId" clId="{B0E0ABE8-9506-403B-939E-9341138CE0B0}" dt="2023-01-23T12:40:33.987" v="16" actId="20577"/>
        <pc:sldMkLst>
          <pc:docMk/>
          <pc:sldMk cId="2149368010" sldId="272"/>
        </pc:sldMkLst>
        <pc:spChg chg="mod">
          <ac:chgData name="Isabel Vis" userId="46b1903ed2cff62d" providerId="LiveId" clId="{B0E0ABE8-9506-403B-939E-9341138CE0B0}" dt="2023-01-23T12:40:31.277" v="14" actId="20577"/>
          <ac:spMkLst>
            <pc:docMk/>
            <pc:sldMk cId="2149368010" sldId="272"/>
            <ac:spMk id="2" creationId="{06FD16A4-C283-FF76-A771-7C6C87C7EF46}"/>
          </ac:spMkLst>
        </pc:spChg>
        <pc:spChg chg="mod">
          <ac:chgData name="Isabel Vis" userId="46b1903ed2cff62d" providerId="LiveId" clId="{B0E0ABE8-9506-403B-939E-9341138CE0B0}" dt="2023-01-23T12:40:33.987" v="16" actId="20577"/>
          <ac:spMkLst>
            <pc:docMk/>
            <pc:sldMk cId="2149368010" sldId="272"/>
            <ac:spMk id="4" creationId="{B70B5649-09CB-1E8D-3234-6ADC5F5D0F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75270-5DF0-47E6-8BB3-83A59C751E3C}"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5EEBA-5D51-4CB3-9D53-9EE25605919B}" type="slidenum">
              <a:rPr lang="nl-NL" smtClean="0"/>
              <a:t>‹nr.›</a:t>
            </a:fld>
            <a:endParaRPr lang="nl-NL"/>
          </a:p>
        </p:txBody>
      </p:sp>
    </p:spTree>
    <p:extLst>
      <p:ext uri="{BB962C8B-B14F-4D97-AF65-F5344CB8AC3E}">
        <p14:creationId xmlns:p14="http://schemas.microsoft.com/office/powerpoint/2010/main" val="204225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fase wordt de schoolkindfase genoemd. Het kind zit dan al twee jaar op de basisschool, maar gaat nu vooral lezen, schrijven en rekenen leren. (schoolse vaardigheden).</a:t>
            </a:r>
          </a:p>
        </p:txBody>
      </p:sp>
      <p:sp>
        <p:nvSpPr>
          <p:cNvPr id="4" name="Tijdelijke aanduiding voor dianummer 3"/>
          <p:cNvSpPr>
            <a:spLocks noGrp="1"/>
          </p:cNvSpPr>
          <p:nvPr>
            <p:ph type="sldNum" sz="quarter" idx="5"/>
          </p:nvPr>
        </p:nvSpPr>
        <p:spPr/>
        <p:txBody>
          <a:bodyPr/>
          <a:lstStyle/>
          <a:p>
            <a:fld id="{5815EEBA-5D51-4CB3-9D53-9EE25605919B}" type="slidenum">
              <a:rPr lang="nl-NL" smtClean="0"/>
              <a:t>1</a:t>
            </a:fld>
            <a:endParaRPr lang="nl-NL"/>
          </a:p>
        </p:txBody>
      </p:sp>
    </p:spTree>
    <p:extLst>
      <p:ext uri="{BB962C8B-B14F-4D97-AF65-F5344CB8AC3E}">
        <p14:creationId xmlns:p14="http://schemas.microsoft.com/office/powerpoint/2010/main" val="369169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Sociale ontwikkeling : conformisme, je aanpassen aan de regels van school en de normen en waarden. Ook van je leeftijdsgenoten. Jongens en meisjes hebben minder begrip voor elkaar dan in de kleuterfase en de puberteit. </a:t>
            </a:r>
          </a:p>
          <a:p>
            <a:r>
              <a:rPr lang="nl-NL" dirty="0" err="1"/>
              <a:t>Taalontwikkeliing</a:t>
            </a:r>
            <a:r>
              <a:rPr lang="nl-NL" dirty="0"/>
              <a:t> : de ontwikkeling nivelleert enigszins door het onderwijs.  Veel kinderen hebben een  buitenlandse achtergrond en daarom zijn er onderinstromers (in de eerste klas starten) en neveninstromers( in latere jaren instromen.)</a:t>
            </a:r>
          </a:p>
          <a:p>
            <a:r>
              <a:rPr lang="nl-NL" dirty="0"/>
              <a:t>Cognitieve ontwikkeling centraal in deze fase. Veel scholen experimenteren met meer individueel versus klassikaal onderwijs. </a:t>
            </a:r>
          </a:p>
          <a:p>
            <a:r>
              <a:rPr lang="nl-NL" dirty="0"/>
              <a:t>Primaire leerstoornis: door tekort aan intelligentie om de lessen klassikaal te volgen. </a:t>
            </a:r>
          </a:p>
          <a:p>
            <a:r>
              <a:rPr lang="nl-NL" dirty="0"/>
              <a:t>Secundaire leerstoornissen: problemen door bijvoorbeeld dyslexie, dyscalculie. Geen verstandelijke beperkingen.</a:t>
            </a:r>
          </a:p>
          <a:p>
            <a:r>
              <a:rPr lang="nl-NL" dirty="0"/>
              <a:t>Er zijn veel onderwijstypen, waaronder openbaar en bijzonder onderwijs, maar ook scholen voor;</a:t>
            </a:r>
          </a:p>
          <a:p>
            <a:r>
              <a:rPr lang="nl-NL" dirty="0"/>
              <a:t>Cluster 1- blinde/slechtziende kinderen, </a:t>
            </a:r>
          </a:p>
          <a:p>
            <a:r>
              <a:rPr lang="nl-NL" dirty="0"/>
              <a:t>Cluster 2- dove/ slecht horende kinderen,</a:t>
            </a:r>
          </a:p>
          <a:p>
            <a:r>
              <a:rPr lang="nl-NL" dirty="0"/>
              <a:t>Cluster 3- lichamelijk gehandicapte kinderen en zeer moeilijk lerende kinderen</a:t>
            </a:r>
          </a:p>
          <a:p>
            <a:r>
              <a:rPr lang="nl-NL" dirty="0"/>
              <a:t>Cluster 4- zeer  moeilijk opvoedbare kinderen.</a:t>
            </a:r>
          </a:p>
          <a:p>
            <a:r>
              <a:rPr lang="nl-NL" dirty="0"/>
              <a:t>Binnen het bijzonder onderwijs (Schoolverenigingen, religieuze scholen </a:t>
            </a:r>
            <a:r>
              <a:rPr lang="nl-NL" dirty="0" err="1"/>
              <a:t>etc</a:t>
            </a:r>
            <a:r>
              <a:rPr lang="nl-NL" dirty="0"/>
              <a:t>)ook reformscholen, zoals : Freinetscholen, vrije scholen, Montessorischolen, Dalton scholen en Jenaplanscholen. </a:t>
            </a:r>
          </a:p>
        </p:txBody>
      </p:sp>
      <p:sp>
        <p:nvSpPr>
          <p:cNvPr id="4" name="Tijdelijke aanduiding voor dianummer 3"/>
          <p:cNvSpPr>
            <a:spLocks noGrp="1"/>
          </p:cNvSpPr>
          <p:nvPr>
            <p:ph type="sldNum" sz="quarter" idx="5"/>
          </p:nvPr>
        </p:nvSpPr>
        <p:spPr/>
        <p:txBody>
          <a:bodyPr/>
          <a:lstStyle/>
          <a:p>
            <a:fld id="{5815EEBA-5D51-4CB3-9D53-9EE25605919B}" type="slidenum">
              <a:rPr lang="nl-NL" smtClean="0"/>
              <a:t>2</a:t>
            </a:fld>
            <a:endParaRPr lang="nl-NL"/>
          </a:p>
        </p:txBody>
      </p:sp>
    </p:spTree>
    <p:extLst>
      <p:ext uri="{BB962C8B-B14F-4D97-AF65-F5344CB8AC3E}">
        <p14:creationId xmlns:p14="http://schemas.microsoft.com/office/powerpoint/2010/main" val="368779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Pester: kind schuwt geweld niet en heeft niet veel andere mogelijkheden om zich te laten gelden.</a:t>
            </a:r>
          </a:p>
          <a:p>
            <a:r>
              <a:rPr lang="nl-NL" dirty="0"/>
              <a:t>Gepeste: soms wat verlegen of gevoelig of wat minder zelfvertrouwen. Vaak alleen andere wijze van denken, ander uiterlijk of andere tongval dan de meeste kinderen.</a:t>
            </a:r>
          </a:p>
          <a:p>
            <a:r>
              <a:rPr lang="nl-NL" dirty="0"/>
              <a:t>Grijze meerderheid: meelopers, zij zijn te manipuleren. (grootste groep)</a:t>
            </a:r>
          </a:p>
          <a:p>
            <a:r>
              <a:rPr lang="nl-NL" dirty="0"/>
              <a:t>Ouders: duidelijk maken dat elk kind gepest kan worden, ook dat van hen.</a:t>
            </a:r>
          </a:p>
          <a:p>
            <a:r>
              <a:rPr lang="nl-NL" dirty="0"/>
              <a:t>Leerkracht: via cursussen begrijpen wat er gebeurt in zijn of haar groep en de actiemogelijkheden.</a:t>
            </a:r>
          </a:p>
        </p:txBody>
      </p:sp>
      <p:sp>
        <p:nvSpPr>
          <p:cNvPr id="4" name="Tijdelijke aanduiding voor dianummer 3"/>
          <p:cNvSpPr>
            <a:spLocks noGrp="1"/>
          </p:cNvSpPr>
          <p:nvPr>
            <p:ph type="sldNum" sz="quarter" idx="5"/>
          </p:nvPr>
        </p:nvSpPr>
        <p:spPr/>
        <p:txBody>
          <a:bodyPr/>
          <a:lstStyle/>
          <a:p>
            <a:fld id="{5815EEBA-5D51-4CB3-9D53-9EE25605919B}" type="slidenum">
              <a:rPr lang="nl-NL" smtClean="0"/>
              <a:t>4</a:t>
            </a:fld>
            <a:endParaRPr lang="nl-NL"/>
          </a:p>
        </p:txBody>
      </p:sp>
    </p:spTree>
    <p:extLst>
      <p:ext uri="{BB962C8B-B14F-4D97-AF65-F5344CB8AC3E}">
        <p14:creationId xmlns:p14="http://schemas.microsoft.com/office/powerpoint/2010/main" val="384766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Stille periode : klanken, zinsmelodie opnemen.</a:t>
            </a:r>
          </a:p>
          <a:p>
            <a:r>
              <a:rPr lang="nl-NL" dirty="0"/>
              <a:t>Koppeling van taal en handelen: het kind luistert en voert de opdrachten uit.</a:t>
            </a:r>
          </a:p>
          <a:p>
            <a:r>
              <a:rPr lang="nl-NL" dirty="0"/>
              <a:t>DAT…actief: actieve communicatie met volwassenen en andere kinderen.</a:t>
            </a:r>
          </a:p>
          <a:p>
            <a:r>
              <a:rPr lang="nl-NL" dirty="0"/>
              <a:t>CAT…verwerven van abstracte taalvaardigheid, zonder steun vanuit een concrete context.</a:t>
            </a:r>
          </a:p>
          <a:p>
            <a:r>
              <a:rPr lang="nl-NL" dirty="0"/>
              <a:t>Onderdompeling: visie waarbij je ervan uitgaat dat je de nieuwe taal het beste leert, door uitsluitend de nieuwe taal te horen.</a:t>
            </a:r>
          </a:p>
        </p:txBody>
      </p:sp>
      <p:sp>
        <p:nvSpPr>
          <p:cNvPr id="4" name="Tijdelijke aanduiding voor dianummer 3"/>
          <p:cNvSpPr>
            <a:spLocks noGrp="1"/>
          </p:cNvSpPr>
          <p:nvPr>
            <p:ph type="sldNum" sz="quarter" idx="5"/>
          </p:nvPr>
        </p:nvSpPr>
        <p:spPr/>
        <p:txBody>
          <a:bodyPr/>
          <a:lstStyle/>
          <a:p>
            <a:fld id="{5815EEBA-5D51-4CB3-9D53-9EE25605919B}" type="slidenum">
              <a:rPr lang="nl-NL" smtClean="0"/>
              <a:t>5</a:t>
            </a:fld>
            <a:endParaRPr lang="nl-NL"/>
          </a:p>
        </p:txBody>
      </p:sp>
    </p:spTree>
    <p:extLst>
      <p:ext uri="{BB962C8B-B14F-4D97-AF65-F5344CB8AC3E}">
        <p14:creationId xmlns:p14="http://schemas.microsoft.com/office/powerpoint/2010/main" val="224190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15EEBA-5D51-4CB3-9D53-9EE25605919B}" type="slidenum">
              <a:rPr lang="nl-NL" smtClean="0"/>
              <a:t>9</a:t>
            </a:fld>
            <a:endParaRPr lang="nl-NL"/>
          </a:p>
        </p:txBody>
      </p:sp>
    </p:spTree>
    <p:extLst>
      <p:ext uri="{BB962C8B-B14F-4D97-AF65-F5344CB8AC3E}">
        <p14:creationId xmlns:p14="http://schemas.microsoft.com/office/powerpoint/2010/main" val="363571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Oorzaken zoeken in interne of externe factoren.</a:t>
            </a:r>
          </a:p>
          <a:p>
            <a:r>
              <a:rPr lang="nl-NL" dirty="0"/>
              <a:t>Intern stabiel: ik kan dit nu eenmaal goed/ niet goed</a:t>
            </a:r>
          </a:p>
          <a:p>
            <a:r>
              <a:rPr lang="nl-NL" dirty="0"/>
              <a:t>Extern stabiel: bij deze omstandigheden kan ik iets nooit/ altijd goed.</a:t>
            </a:r>
          </a:p>
          <a:p>
            <a:r>
              <a:rPr lang="nl-NL" dirty="0"/>
              <a:t>Intern variabel: deze keer kan ik he goed/niet goed.</a:t>
            </a:r>
          </a:p>
          <a:p>
            <a:r>
              <a:rPr lang="nl-NL" dirty="0"/>
              <a:t>Extern variabel: deze keer verdraag ik die omstandigheden niet/ wel.</a:t>
            </a:r>
          </a:p>
        </p:txBody>
      </p:sp>
      <p:sp>
        <p:nvSpPr>
          <p:cNvPr id="4" name="Tijdelijke aanduiding voor dianummer 3"/>
          <p:cNvSpPr>
            <a:spLocks noGrp="1"/>
          </p:cNvSpPr>
          <p:nvPr>
            <p:ph type="sldNum" sz="quarter" idx="5"/>
          </p:nvPr>
        </p:nvSpPr>
        <p:spPr/>
        <p:txBody>
          <a:bodyPr/>
          <a:lstStyle/>
          <a:p>
            <a:fld id="{5815EEBA-5D51-4CB3-9D53-9EE25605919B}" type="slidenum">
              <a:rPr lang="nl-NL" smtClean="0"/>
              <a:t>10</a:t>
            </a:fld>
            <a:endParaRPr lang="nl-NL"/>
          </a:p>
        </p:txBody>
      </p:sp>
    </p:spTree>
    <p:extLst>
      <p:ext uri="{BB962C8B-B14F-4D97-AF65-F5344CB8AC3E}">
        <p14:creationId xmlns:p14="http://schemas.microsoft.com/office/powerpoint/2010/main" val="221307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Juist</a:t>
            </a:r>
          </a:p>
          <a:p>
            <a:r>
              <a:rPr lang="nl-NL"/>
              <a:t>Cluster </a:t>
            </a:r>
            <a:r>
              <a:rPr lang="nl-NL" dirty="0"/>
              <a:t>twee is voor kinderen die doof zijn/ slechthorend .</a:t>
            </a:r>
          </a:p>
        </p:txBody>
      </p:sp>
      <p:sp>
        <p:nvSpPr>
          <p:cNvPr id="4" name="Tijdelijke aanduiding voor dianummer 3"/>
          <p:cNvSpPr>
            <a:spLocks noGrp="1"/>
          </p:cNvSpPr>
          <p:nvPr>
            <p:ph type="sldNum" sz="quarter" idx="5"/>
          </p:nvPr>
        </p:nvSpPr>
        <p:spPr/>
        <p:txBody>
          <a:bodyPr/>
          <a:lstStyle/>
          <a:p>
            <a:fld id="{5815EEBA-5D51-4CB3-9D53-9EE25605919B}" type="slidenum">
              <a:rPr lang="nl-NL" smtClean="0"/>
              <a:t>13</a:t>
            </a:fld>
            <a:endParaRPr lang="nl-NL"/>
          </a:p>
        </p:txBody>
      </p:sp>
    </p:spTree>
    <p:extLst>
      <p:ext uri="{BB962C8B-B14F-4D97-AF65-F5344CB8AC3E}">
        <p14:creationId xmlns:p14="http://schemas.microsoft.com/office/powerpoint/2010/main" val="261514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23-1-2023</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ontwikkelingspsychologie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5 Van zes tot twaalf jaar</a:t>
            </a:r>
          </a:p>
          <a:p>
            <a:endParaRPr lang="nl-NL" dirty="0"/>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marL="457200" indent="-457200">
              <a:lnSpc>
                <a:spcPct val="150000"/>
              </a:lnSpc>
              <a:buFont typeface="+mj-lt"/>
              <a:buAutoNum type="arabicPeriod"/>
            </a:pPr>
            <a:r>
              <a:rPr lang="nl-NL" dirty="0"/>
              <a:t>de persoon… actor</a:t>
            </a:r>
          </a:p>
          <a:p>
            <a:pPr marL="457200" indent="-457200">
              <a:lnSpc>
                <a:spcPct val="150000"/>
              </a:lnSpc>
              <a:buFont typeface="+mj-lt"/>
              <a:buAutoNum type="arabicPeriod"/>
            </a:pPr>
            <a:r>
              <a:rPr lang="nl-NL" dirty="0"/>
              <a:t>de ander</a:t>
            </a:r>
          </a:p>
          <a:p>
            <a:pPr marL="457200" indent="-457200">
              <a:lnSpc>
                <a:spcPct val="150000"/>
              </a:lnSpc>
              <a:buFont typeface="+mj-lt"/>
              <a:buAutoNum type="arabicPeriod"/>
            </a:pPr>
            <a:r>
              <a:rPr lang="nl-NL" dirty="0"/>
              <a:t>toevallige omstandigheden/toeval</a:t>
            </a:r>
          </a:p>
          <a:p>
            <a:endParaRPr lang="nl-NL" dirty="0"/>
          </a:p>
          <a:p>
            <a:pPr marL="0" indent="0">
              <a:buNone/>
            </a:pPr>
            <a:r>
              <a:rPr lang="nl-NL" sz="2800" dirty="0" err="1">
                <a:solidFill>
                  <a:srgbClr val="005DAA"/>
                </a:solidFill>
                <a:latin typeface="Calibri Light" panose="020F0302020204030204" pitchFamily="34" charset="0"/>
              </a:rPr>
              <a:t>Weiner</a:t>
            </a:r>
            <a:endParaRPr lang="nl-NL" sz="2800" dirty="0">
              <a:solidFill>
                <a:srgbClr val="005DAA"/>
              </a:solidFill>
              <a:latin typeface="Calibri Light" panose="020F0302020204030204" pitchFamily="34" charset="0"/>
            </a:endParaRPr>
          </a:p>
          <a:p>
            <a:r>
              <a:rPr lang="nl-NL" dirty="0"/>
              <a:t>Intern stabiel</a:t>
            </a:r>
          </a:p>
          <a:p>
            <a:r>
              <a:rPr lang="nl-NL" dirty="0"/>
              <a:t>Extern stabiel</a:t>
            </a:r>
          </a:p>
          <a:p>
            <a:r>
              <a:rPr lang="nl-NL" dirty="0"/>
              <a:t>Intern variabel</a:t>
            </a:r>
          </a:p>
          <a:p>
            <a:r>
              <a:rPr lang="nl-NL" dirty="0"/>
              <a:t>Extern variabel</a:t>
            </a:r>
          </a:p>
          <a:p>
            <a:endParaRPr lang="nl-NL" dirty="0"/>
          </a:p>
        </p:txBody>
      </p:sp>
      <p:sp>
        <p:nvSpPr>
          <p:cNvPr id="4" name="Tijdelijke aanduiding voor tekst 3"/>
          <p:cNvSpPr>
            <a:spLocks noGrp="1"/>
          </p:cNvSpPr>
          <p:nvPr>
            <p:ph type="body" sz="quarter" idx="15"/>
          </p:nvPr>
        </p:nvSpPr>
        <p:spPr/>
        <p:txBody>
          <a:bodyPr/>
          <a:lstStyle/>
          <a:p>
            <a:r>
              <a:rPr lang="nl-NL" dirty="0"/>
              <a:t>Attributie… oorzaak zoeken in …</a:t>
            </a:r>
          </a:p>
        </p:txBody>
      </p:sp>
    </p:spTree>
    <p:extLst>
      <p:ext uri="{BB962C8B-B14F-4D97-AF65-F5344CB8AC3E}">
        <p14:creationId xmlns:p14="http://schemas.microsoft.com/office/powerpoint/2010/main" val="362561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altLang="nl-NL" dirty="0"/>
              <a:t>Bij jezelf faalangst herkennen</a:t>
            </a:r>
          </a:p>
          <a:p>
            <a:pPr>
              <a:lnSpc>
                <a:spcPct val="150000"/>
              </a:lnSpc>
            </a:pPr>
            <a:r>
              <a:rPr lang="nl-NL" altLang="nl-NL" dirty="0"/>
              <a:t>Niet in paniek raken</a:t>
            </a:r>
          </a:p>
          <a:p>
            <a:pPr>
              <a:lnSpc>
                <a:spcPct val="150000"/>
              </a:lnSpc>
            </a:pPr>
            <a:r>
              <a:rPr lang="nl-NL" altLang="nl-NL" dirty="0"/>
              <a:t>Hoe ontspannen?</a:t>
            </a:r>
          </a:p>
          <a:p>
            <a:pPr>
              <a:lnSpc>
                <a:spcPct val="150000"/>
              </a:lnSpc>
            </a:pPr>
            <a:r>
              <a:rPr lang="nl-NL" altLang="nl-NL" dirty="0"/>
              <a:t>Zelfcontrole over de eigen gedachtegang</a:t>
            </a:r>
          </a:p>
          <a:p>
            <a:endParaRPr lang="nl-NL" dirty="0"/>
          </a:p>
        </p:txBody>
      </p:sp>
      <p:sp>
        <p:nvSpPr>
          <p:cNvPr id="4" name="Tijdelijke aanduiding voor tekst 3"/>
          <p:cNvSpPr>
            <a:spLocks noGrp="1"/>
          </p:cNvSpPr>
          <p:nvPr>
            <p:ph type="body" sz="quarter" idx="15"/>
          </p:nvPr>
        </p:nvSpPr>
        <p:spPr/>
        <p:txBody>
          <a:bodyPr/>
          <a:lstStyle/>
          <a:p>
            <a:r>
              <a:rPr lang="nl-NL" dirty="0" err="1"/>
              <a:t>Bibbers</a:t>
            </a:r>
            <a:r>
              <a:rPr lang="nl-NL" dirty="0"/>
              <a:t> de baas</a:t>
            </a:r>
          </a:p>
        </p:txBody>
      </p:sp>
      <p:pic>
        <p:nvPicPr>
          <p:cNvPr id="6" name="Afbeelding 5">
            <a:extLst>
              <a:ext uri="{FF2B5EF4-FFF2-40B4-BE49-F238E27FC236}">
                <a16:creationId xmlns:a16="http://schemas.microsoft.com/office/drawing/2014/main" id="{59FECDF8-FF97-472B-B96F-AF42F49C5E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728" y="1989667"/>
            <a:ext cx="5135112" cy="3166533"/>
          </a:xfrm>
          <a:prstGeom prst="rect">
            <a:avLst/>
          </a:prstGeom>
        </p:spPr>
      </p:pic>
    </p:spTree>
    <p:extLst>
      <p:ext uri="{BB962C8B-B14F-4D97-AF65-F5344CB8AC3E}">
        <p14:creationId xmlns:p14="http://schemas.microsoft.com/office/powerpoint/2010/main" val="230401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5266267" y="3428999"/>
            <a:ext cx="5926665" cy="2496245"/>
          </a:xfrm>
        </p:spPr>
        <p:txBody>
          <a:bodyPr/>
          <a:lstStyle/>
          <a:p>
            <a:r>
              <a:rPr lang="nl-NL" altLang="nl-NL" dirty="0"/>
              <a:t>Van Jenaplan naar Dalton</a:t>
            </a:r>
          </a:p>
          <a:p>
            <a:endParaRPr lang="nl-NL" altLang="nl-NL" dirty="0"/>
          </a:p>
          <a:p>
            <a:r>
              <a:rPr lang="nl-NL" altLang="nl-NL" dirty="0"/>
              <a:t>Competentie… ik kan het</a:t>
            </a:r>
          </a:p>
          <a:p>
            <a:r>
              <a:rPr lang="nl-NL" altLang="nl-NL" dirty="0"/>
              <a:t>Autonomie… ik kan het zelf</a:t>
            </a:r>
          </a:p>
          <a:p>
            <a:r>
              <a:rPr lang="nl-NL" altLang="nl-NL" dirty="0"/>
              <a:t>Relatie… ik hoor erbij</a:t>
            </a:r>
          </a:p>
        </p:txBody>
      </p:sp>
      <p:sp>
        <p:nvSpPr>
          <p:cNvPr id="4" name="Tijdelijke aanduiding voor tekst 3"/>
          <p:cNvSpPr>
            <a:spLocks noGrp="1"/>
          </p:cNvSpPr>
          <p:nvPr>
            <p:ph type="body" sz="quarter" idx="15"/>
          </p:nvPr>
        </p:nvSpPr>
        <p:spPr>
          <a:xfrm>
            <a:off x="1102784" y="1221318"/>
            <a:ext cx="10369549" cy="1945215"/>
          </a:xfrm>
        </p:spPr>
        <p:txBody>
          <a:bodyPr/>
          <a:lstStyle/>
          <a:p>
            <a:r>
              <a:rPr lang="nl-NL" dirty="0"/>
              <a:t>1920 gelijkstelling van openbaar en bijzonder onderwijs</a:t>
            </a:r>
          </a:p>
        </p:txBody>
      </p:sp>
      <p:pic>
        <p:nvPicPr>
          <p:cNvPr id="6" name="Afbeelding 5">
            <a:extLst>
              <a:ext uri="{FF2B5EF4-FFF2-40B4-BE49-F238E27FC236}">
                <a16:creationId xmlns:a16="http://schemas.microsoft.com/office/drawing/2014/main" id="{5236E69B-7759-4064-A7AC-49F8AC30DB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84" y="3428999"/>
            <a:ext cx="3706283" cy="2334217"/>
          </a:xfrm>
          <a:prstGeom prst="rect">
            <a:avLst/>
          </a:prstGeom>
        </p:spPr>
      </p:pic>
    </p:spTree>
    <p:extLst>
      <p:ext uri="{BB962C8B-B14F-4D97-AF65-F5344CB8AC3E}">
        <p14:creationId xmlns:p14="http://schemas.microsoft.com/office/powerpoint/2010/main" val="385889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r>
              <a:rPr lang="nl-NL" altLang="nl-NL" dirty="0"/>
              <a:t>Allochtone kinderen beheersen sneller hun DAT dan hun CAT.</a:t>
            </a:r>
          </a:p>
          <a:p>
            <a:endParaRPr lang="nl-NL" altLang="nl-NL" dirty="0"/>
          </a:p>
          <a:p>
            <a:r>
              <a:rPr lang="nl-NL" altLang="nl-NL" dirty="0"/>
              <a:t>Voor leerlingen die lichamelijk , zintuiglijk of verstandelijk gehandicapt zijn is er het speciaal onderwijs. Cluster 2 wordt gevormd door de categorie scholen voor visueel gehandicapte kinderen of meervoudig gehandicapte kinderen.</a:t>
            </a:r>
          </a:p>
          <a:p>
            <a:endParaRPr lang="nl-NL" dirty="0"/>
          </a:p>
        </p:txBody>
      </p:sp>
      <p:sp>
        <p:nvSpPr>
          <p:cNvPr id="4" name="Tijdelijke aanduiding voor tekst 3"/>
          <p:cNvSpPr>
            <a:spLocks noGrp="1"/>
          </p:cNvSpPr>
          <p:nvPr>
            <p:ph type="body" sz="quarter" idx="15"/>
          </p:nvPr>
        </p:nvSpPr>
        <p:spPr/>
        <p:txBody>
          <a:bodyPr/>
          <a:lstStyle/>
          <a:p>
            <a:r>
              <a:rPr lang="nl-NL" altLang="nl-NL" dirty="0"/>
              <a:t>Proef-</a:t>
            </a:r>
            <a:r>
              <a:rPr lang="nl-NL" altLang="nl-NL" dirty="0" err="1"/>
              <a:t>toetsvragen</a:t>
            </a:r>
            <a:endParaRPr lang="nl-NL" altLang="nl-NL" dirty="0"/>
          </a:p>
        </p:txBody>
      </p:sp>
    </p:spTree>
    <p:extLst>
      <p:ext uri="{BB962C8B-B14F-4D97-AF65-F5344CB8AC3E}">
        <p14:creationId xmlns:p14="http://schemas.microsoft.com/office/powerpoint/2010/main" val="218893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Sociale ontwikkeling</a:t>
            </a:r>
          </a:p>
          <a:p>
            <a:pPr>
              <a:lnSpc>
                <a:spcPct val="150000"/>
              </a:lnSpc>
            </a:pPr>
            <a:r>
              <a:rPr lang="nl-NL" dirty="0"/>
              <a:t>Taalontwikkeling </a:t>
            </a:r>
            <a:r>
              <a:rPr lang="nl-NL" dirty="0" err="1"/>
              <a:t>onderinstromers</a:t>
            </a:r>
            <a:r>
              <a:rPr lang="nl-NL" dirty="0"/>
              <a:t> en neveninstromers </a:t>
            </a:r>
          </a:p>
          <a:p>
            <a:pPr>
              <a:lnSpc>
                <a:spcPct val="150000"/>
              </a:lnSpc>
            </a:pPr>
            <a:r>
              <a:rPr lang="nl-NL" dirty="0"/>
              <a:t>Cognitieve ontwikkeling</a:t>
            </a:r>
          </a:p>
          <a:p>
            <a:pPr>
              <a:lnSpc>
                <a:spcPct val="150000"/>
              </a:lnSpc>
            </a:pPr>
            <a:r>
              <a:rPr lang="nl-NL" dirty="0"/>
              <a:t>Primaire en secundaire leerstoornissen</a:t>
            </a:r>
          </a:p>
          <a:p>
            <a:pPr>
              <a:lnSpc>
                <a:spcPct val="150000"/>
              </a:lnSpc>
            </a:pPr>
            <a:r>
              <a:rPr lang="nl-NL" dirty="0"/>
              <a:t>Onderwijs</a:t>
            </a:r>
          </a:p>
          <a:p>
            <a:endParaRPr lang="nl-NL" dirty="0"/>
          </a:p>
        </p:txBody>
      </p:sp>
      <p:sp>
        <p:nvSpPr>
          <p:cNvPr id="4" name="Tijdelijke aanduiding voor tekst 3"/>
          <p:cNvSpPr>
            <a:spLocks noGrp="1"/>
          </p:cNvSpPr>
          <p:nvPr>
            <p:ph type="body" sz="quarter" idx="15"/>
          </p:nvPr>
        </p:nvSpPr>
        <p:spPr/>
        <p:txBody>
          <a:bodyPr/>
          <a:lstStyle/>
          <a:p>
            <a:r>
              <a:rPr lang="nl-NL" dirty="0"/>
              <a:t>Schoolkinderen…</a:t>
            </a:r>
          </a:p>
        </p:txBody>
      </p:sp>
      <p:pic>
        <p:nvPicPr>
          <p:cNvPr id="6" name="Afbeelding 5">
            <a:extLst>
              <a:ext uri="{FF2B5EF4-FFF2-40B4-BE49-F238E27FC236}">
                <a16:creationId xmlns:a16="http://schemas.microsoft.com/office/drawing/2014/main" id="{96CCEC96-06D7-4D6E-B2B6-D5F51FA17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732" y="2180861"/>
            <a:ext cx="4267200" cy="3200400"/>
          </a:xfrm>
          <a:prstGeom prst="rect">
            <a:avLst/>
          </a:prstGeom>
        </p:spPr>
      </p:pic>
    </p:spTree>
    <p:extLst>
      <p:ext uri="{BB962C8B-B14F-4D97-AF65-F5344CB8AC3E}">
        <p14:creationId xmlns:p14="http://schemas.microsoft.com/office/powerpoint/2010/main" val="427794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Conformisme… aanpassen, erbij horen</a:t>
            </a:r>
          </a:p>
          <a:p>
            <a:pPr>
              <a:lnSpc>
                <a:spcPct val="150000"/>
              </a:lnSpc>
            </a:pPr>
            <a:r>
              <a:rPr lang="nl-NL" dirty="0"/>
              <a:t>Pesten… gevolgen op lange termijn </a:t>
            </a:r>
          </a:p>
          <a:p>
            <a:pPr>
              <a:lnSpc>
                <a:spcPct val="150000"/>
              </a:lnSpc>
            </a:pPr>
            <a:r>
              <a:rPr lang="nl-NL" dirty="0"/>
              <a:t>Sociogram</a:t>
            </a:r>
          </a:p>
        </p:txBody>
      </p:sp>
      <p:sp>
        <p:nvSpPr>
          <p:cNvPr id="4" name="Tijdelijke aanduiding voor tekst 3"/>
          <p:cNvSpPr>
            <a:spLocks noGrp="1"/>
          </p:cNvSpPr>
          <p:nvPr>
            <p:ph type="body" sz="quarter" idx="15"/>
          </p:nvPr>
        </p:nvSpPr>
        <p:spPr/>
        <p:txBody>
          <a:bodyPr/>
          <a:lstStyle/>
          <a:p>
            <a:r>
              <a:rPr lang="nl-NL" dirty="0"/>
              <a:t>Sociale ontwikkeling</a:t>
            </a:r>
          </a:p>
        </p:txBody>
      </p:sp>
      <p:pic>
        <p:nvPicPr>
          <p:cNvPr id="6" name="Afbeelding 5">
            <a:extLst>
              <a:ext uri="{FF2B5EF4-FFF2-40B4-BE49-F238E27FC236}">
                <a16:creationId xmlns:a16="http://schemas.microsoft.com/office/drawing/2014/main" id="{DD1AFCDC-1B7A-4FA8-9696-4588047BA2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4800" y="1403552"/>
            <a:ext cx="5178153" cy="4643899"/>
          </a:xfrm>
          <a:prstGeom prst="rect">
            <a:avLst/>
          </a:prstGeom>
        </p:spPr>
      </p:pic>
    </p:spTree>
    <p:extLst>
      <p:ext uri="{BB962C8B-B14F-4D97-AF65-F5344CB8AC3E}">
        <p14:creationId xmlns:p14="http://schemas.microsoft.com/office/powerpoint/2010/main" val="340535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r>
              <a:rPr lang="nl-NL" altLang="nl-NL" dirty="0"/>
              <a:t>Pester</a:t>
            </a:r>
          </a:p>
          <a:p>
            <a:r>
              <a:rPr lang="nl-NL" altLang="nl-NL" dirty="0"/>
              <a:t>Gepeste</a:t>
            </a:r>
          </a:p>
          <a:p>
            <a:r>
              <a:rPr lang="nl-NL" altLang="nl-NL" dirty="0"/>
              <a:t>Meelopers</a:t>
            </a:r>
          </a:p>
          <a:p>
            <a:r>
              <a:rPr lang="nl-NL" altLang="nl-NL" dirty="0"/>
              <a:t>Ouders</a:t>
            </a:r>
          </a:p>
          <a:p>
            <a:r>
              <a:rPr lang="nl-NL" altLang="nl-NL" dirty="0"/>
              <a:t>Leerkrachten</a:t>
            </a:r>
          </a:p>
          <a:p>
            <a:endParaRPr lang="nl-NL" dirty="0"/>
          </a:p>
        </p:txBody>
      </p:sp>
      <p:sp>
        <p:nvSpPr>
          <p:cNvPr id="4" name="Tijdelijke aanduiding voor tekst 3"/>
          <p:cNvSpPr>
            <a:spLocks noGrp="1"/>
          </p:cNvSpPr>
          <p:nvPr>
            <p:ph type="body" sz="quarter" idx="15"/>
          </p:nvPr>
        </p:nvSpPr>
        <p:spPr/>
        <p:txBody>
          <a:bodyPr/>
          <a:lstStyle/>
          <a:p>
            <a:r>
              <a:rPr lang="nl-NL" dirty="0"/>
              <a:t>Bij pesten: vijfsporenbeleid</a:t>
            </a:r>
          </a:p>
        </p:txBody>
      </p:sp>
      <p:pic>
        <p:nvPicPr>
          <p:cNvPr id="6" name="Afbeelding 5">
            <a:extLst>
              <a:ext uri="{FF2B5EF4-FFF2-40B4-BE49-F238E27FC236}">
                <a16:creationId xmlns:a16="http://schemas.microsoft.com/office/drawing/2014/main" id="{023B795B-B54B-47D3-851F-55083A7B5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00" y="2496245"/>
            <a:ext cx="5143500" cy="3429000"/>
          </a:xfrm>
          <a:prstGeom prst="rect">
            <a:avLst/>
          </a:prstGeom>
        </p:spPr>
      </p:pic>
    </p:spTree>
    <p:extLst>
      <p:ext uri="{BB962C8B-B14F-4D97-AF65-F5344CB8AC3E}">
        <p14:creationId xmlns:p14="http://schemas.microsoft.com/office/powerpoint/2010/main" val="72251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r>
              <a:rPr lang="nl-NL" dirty="0"/>
              <a:t>NT2</a:t>
            </a:r>
          </a:p>
          <a:p>
            <a:endParaRPr lang="nl-NL" dirty="0"/>
          </a:p>
          <a:p>
            <a:r>
              <a:rPr lang="nl-NL" dirty="0"/>
              <a:t>Stille periode</a:t>
            </a:r>
          </a:p>
          <a:p>
            <a:r>
              <a:rPr lang="nl-NL" dirty="0"/>
              <a:t>Koppeling van taal en handelen</a:t>
            </a:r>
          </a:p>
          <a:p>
            <a:r>
              <a:rPr lang="nl-NL" dirty="0" err="1"/>
              <a:t>DAT..actief</a:t>
            </a:r>
            <a:endParaRPr lang="nl-NL" dirty="0"/>
          </a:p>
          <a:p>
            <a:r>
              <a:rPr lang="nl-NL" dirty="0" err="1"/>
              <a:t>CAT..abstract</a:t>
            </a:r>
            <a:endParaRPr lang="nl-NL" dirty="0"/>
          </a:p>
          <a:p>
            <a:endParaRPr lang="nl-NL" dirty="0"/>
          </a:p>
          <a:p>
            <a:r>
              <a:rPr lang="nl-NL" dirty="0"/>
              <a:t>Onderdompelen in nieuwe taal</a:t>
            </a:r>
          </a:p>
        </p:txBody>
      </p:sp>
      <p:sp>
        <p:nvSpPr>
          <p:cNvPr id="4" name="Tijdelijke aanduiding voor tekst 3"/>
          <p:cNvSpPr>
            <a:spLocks noGrp="1"/>
          </p:cNvSpPr>
          <p:nvPr>
            <p:ph type="body" sz="quarter" idx="15"/>
          </p:nvPr>
        </p:nvSpPr>
        <p:spPr/>
        <p:txBody>
          <a:bodyPr/>
          <a:lstStyle/>
          <a:p>
            <a:r>
              <a:rPr lang="nl-NL" dirty="0"/>
              <a:t>Taalontwikkeling</a:t>
            </a:r>
          </a:p>
        </p:txBody>
      </p:sp>
      <p:pic>
        <p:nvPicPr>
          <p:cNvPr id="6" name="Afbeelding 5">
            <a:extLst>
              <a:ext uri="{FF2B5EF4-FFF2-40B4-BE49-F238E27FC236}">
                <a16:creationId xmlns:a16="http://schemas.microsoft.com/office/drawing/2014/main" id="{706E316D-4B6C-42C7-9CF9-A1E2CB170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594" y="1221318"/>
            <a:ext cx="3456881" cy="5195087"/>
          </a:xfrm>
          <a:prstGeom prst="rect">
            <a:avLst/>
          </a:prstGeom>
        </p:spPr>
      </p:pic>
    </p:spTree>
    <p:extLst>
      <p:ext uri="{BB962C8B-B14F-4D97-AF65-F5344CB8AC3E}">
        <p14:creationId xmlns:p14="http://schemas.microsoft.com/office/powerpoint/2010/main" val="199361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6" y="3301999"/>
            <a:ext cx="4261342" cy="2623245"/>
          </a:xfrm>
        </p:spPr>
        <p:txBody>
          <a:bodyPr/>
          <a:lstStyle/>
          <a:p>
            <a:r>
              <a:rPr lang="nl-NL" altLang="nl-NL" dirty="0"/>
              <a:t>P: moeite met schoolse leertaken ondanks normale intelligentie</a:t>
            </a:r>
            <a:br>
              <a:rPr lang="nl-NL" altLang="nl-NL" dirty="0"/>
            </a:br>
            <a:endParaRPr lang="nl-NL" altLang="nl-NL" dirty="0"/>
          </a:p>
          <a:p>
            <a:r>
              <a:rPr lang="nl-NL" altLang="nl-NL" dirty="0"/>
              <a:t>S: moeite met schoolse leertaken bij een verstandelijke beperking (IQ 80 of minder) fysieke, psychische problemen</a:t>
            </a:r>
          </a:p>
        </p:txBody>
      </p:sp>
      <p:sp>
        <p:nvSpPr>
          <p:cNvPr id="4" name="Tijdelijke aanduiding voor tekst 3"/>
          <p:cNvSpPr>
            <a:spLocks noGrp="1"/>
          </p:cNvSpPr>
          <p:nvPr>
            <p:ph type="body" sz="quarter" idx="15"/>
          </p:nvPr>
        </p:nvSpPr>
        <p:spPr>
          <a:xfrm>
            <a:off x="1102784" y="1221318"/>
            <a:ext cx="10369549" cy="1792815"/>
          </a:xfrm>
        </p:spPr>
        <p:txBody>
          <a:bodyPr/>
          <a:lstStyle/>
          <a:p>
            <a:r>
              <a:rPr lang="nl-NL" dirty="0"/>
              <a:t>Primaire en secundaire leerstoornissen</a:t>
            </a:r>
          </a:p>
        </p:txBody>
      </p:sp>
      <p:pic>
        <p:nvPicPr>
          <p:cNvPr id="6" name="Afbeelding 5">
            <a:extLst>
              <a:ext uri="{FF2B5EF4-FFF2-40B4-BE49-F238E27FC236}">
                <a16:creationId xmlns:a16="http://schemas.microsoft.com/office/drawing/2014/main" id="{80ABFBCB-61CF-4A55-93A5-1A1D4E12E4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728" y="2578793"/>
            <a:ext cx="5164156" cy="3429000"/>
          </a:xfrm>
          <a:prstGeom prst="rect">
            <a:avLst/>
          </a:prstGeom>
        </p:spPr>
      </p:pic>
    </p:spTree>
    <p:extLst>
      <p:ext uri="{BB962C8B-B14F-4D97-AF65-F5344CB8AC3E}">
        <p14:creationId xmlns:p14="http://schemas.microsoft.com/office/powerpoint/2010/main" val="9085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Hardnekkig probleem bij het lezen schrijven</a:t>
            </a:r>
          </a:p>
          <a:p>
            <a:pPr>
              <a:lnSpc>
                <a:spcPct val="150000"/>
              </a:lnSpc>
            </a:pPr>
            <a:r>
              <a:rPr lang="nl-NL" dirty="0"/>
              <a:t>Erfelijkheid</a:t>
            </a:r>
          </a:p>
          <a:p>
            <a:pPr>
              <a:lnSpc>
                <a:spcPct val="150000"/>
              </a:lnSpc>
            </a:pPr>
            <a:r>
              <a:rPr lang="nl-NL" dirty="0"/>
              <a:t>Automatisering klank en tekenkoppeling</a:t>
            </a:r>
          </a:p>
        </p:txBody>
      </p:sp>
      <p:sp>
        <p:nvSpPr>
          <p:cNvPr id="4" name="Tijdelijke aanduiding voor tekst 3"/>
          <p:cNvSpPr>
            <a:spLocks noGrp="1"/>
          </p:cNvSpPr>
          <p:nvPr>
            <p:ph type="body" sz="quarter" idx="15"/>
          </p:nvPr>
        </p:nvSpPr>
        <p:spPr/>
        <p:txBody>
          <a:bodyPr/>
          <a:lstStyle/>
          <a:p>
            <a:r>
              <a:rPr lang="nl-NL" dirty="0"/>
              <a:t>Dyslexie</a:t>
            </a:r>
          </a:p>
        </p:txBody>
      </p:sp>
      <p:pic>
        <p:nvPicPr>
          <p:cNvPr id="6" name="Afbeelding 5">
            <a:extLst>
              <a:ext uri="{FF2B5EF4-FFF2-40B4-BE49-F238E27FC236}">
                <a16:creationId xmlns:a16="http://schemas.microsoft.com/office/drawing/2014/main" id="{D34676CC-E3A3-4AF2-ACFC-96445C49D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6701" y="2316328"/>
            <a:ext cx="4718774" cy="3125622"/>
          </a:xfrm>
          <a:prstGeom prst="rect">
            <a:avLst/>
          </a:prstGeom>
        </p:spPr>
      </p:pic>
    </p:spTree>
    <p:extLst>
      <p:ext uri="{BB962C8B-B14F-4D97-AF65-F5344CB8AC3E}">
        <p14:creationId xmlns:p14="http://schemas.microsoft.com/office/powerpoint/2010/main" val="143837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6FD16A4-C283-FF76-A771-7C6C87C7EF46}"/>
              </a:ext>
            </a:extLst>
          </p:cNvPr>
          <p:cNvSpPr>
            <a:spLocks noGrp="1"/>
          </p:cNvSpPr>
          <p:nvPr>
            <p:ph type="body" sz="quarter" idx="13"/>
          </p:nvPr>
        </p:nvSpPr>
        <p:spPr/>
        <p:txBody>
          <a:bodyPr/>
          <a:lstStyle/>
          <a:p>
            <a:r>
              <a:rPr lang="nl-NL" dirty="0"/>
              <a:t>Hoofdstuk 5 Van zes tot twaalf jaar</a:t>
            </a:r>
          </a:p>
        </p:txBody>
      </p:sp>
      <p:sp>
        <p:nvSpPr>
          <p:cNvPr id="3" name="Tijdelijke aanduiding voor tekst 2">
            <a:extLst>
              <a:ext uri="{FF2B5EF4-FFF2-40B4-BE49-F238E27FC236}">
                <a16:creationId xmlns:a16="http://schemas.microsoft.com/office/drawing/2014/main" id="{1151ADFC-CD1D-1F45-3E93-5FAC074593B0}"/>
              </a:ext>
            </a:extLst>
          </p:cNvPr>
          <p:cNvSpPr>
            <a:spLocks noGrp="1"/>
          </p:cNvSpPr>
          <p:nvPr>
            <p:ph type="body" sz="quarter" idx="14"/>
          </p:nvPr>
        </p:nvSpPr>
        <p:spPr/>
        <p:txBody>
          <a:bodyPr/>
          <a:lstStyle/>
          <a:p>
            <a:r>
              <a:rPr lang="nl-NL" dirty="0"/>
              <a:t>Moeite hebben met rekenen ondanks normale of goede intelligentie. Ook kwestie van slecht kunnen automatiseren, net als bij dyslexie. </a:t>
            </a:r>
          </a:p>
          <a:p>
            <a:r>
              <a:rPr lang="nl-NL" dirty="0"/>
              <a:t>Verbale vorm: moeite met nummers, cijfers lezen of schrijven. Herkennen van de cijfers bij de verbale benoeming moeilijk.</a:t>
            </a:r>
          </a:p>
          <a:p>
            <a:r>
              <a:rPr lang="nl-NL" dirty="0"/>
              <a:t>Operationele vorm: uitvoeren van rekenkundige bewerkingen en berekeningen.</a:t>
            </a:r>
          </a:p>
          <a:p>
            <a:r>
              <a:rPr lang="nl-NL" dirty="0"/>
              <a:t>Grafische  dyslexie : moeite hebben met de </a:t>
            </a:r>
            <a:r>
              <a:rPr lang="nl-NL" dirty="0" err="1"/>
              <a:t>symboel</a:t>
            </a:r>
            <a:r>
              <a:rPr lang="nl-NL" dirty="0"/>
              <a:t> en nummers opschrijven.</a:t>
            </a:r>
          </a:p>
          <a:p>
            <a:r>
              <a:rPr lang="nl-NL" dirty="0" err="1"/>
              <a:t>Practognomische</a:t>
            </a:r>
            <a:r>
              <a:rPr lang="nl-NL" dirty="0"/>
              <a:t> vorm: moeite hebben met opsommingen en vergelijkingen. </a:t>
            </a:r>
          </a:p>
          <a:p>
            <a:endParaRPr lang="nl-NL" dirty="0"/>
          </a:p>
          <a:p>
            <a:endParaRPr lang="nl-NL" dirty="0"/>
          </a:p>
          <a:p>
            <a:endParaRPr lang="nl-NL" dirty="0"/>
          </a:p>
        </p:txBody>
      </p:sp>
      <p:sp>
        <p:nvSpPr>
          <p:cNvPr id="4" name="Tijdelijke aanduiding voor tekst 3">
            <a:extLst>
              <a:ext uri="{FF2B5EF4-FFF2-40B4-BE49-F238E27FC236}">
                <a16:creationId xmlns:a16="http://schemas.microsoft.com/office/drawing/2014/main" id="{B70B5649-09CB-1E8D-3234-6ADC5F5D0F7C}"/>
              </a:ext>
            </a:extLst>
          </p:cNvPr>
          <p:cNvSpPr>
            <a:spLocks noGrp="1"/>
          </p:cNvSpPr>
          <p:nvPr>
            <p:ph type="body" sz="quarter" idx="15"/>
          </p:nvPr>
        </p:nvSpPr>
        <p:spPr/>
        <p:txBody>
          <a:bodyPr/>
          <a:lstStyle/>
          <a:p>
            <a:r>
              <a:rPr lang="nl-NL" dirty="0"/>
              <a:t>Dyscalculie</a:t>
            </a:r>
          </a:p>
        </p:txBody>
      </p:sp>
    </p:spTree>
    <p:extLst>
      <p:ext uri="{BB962C8B-B14F-4D97-AF65-F5344CB8AC3E}">
        <p14:creationId xmlns:p14="http://schemas.microsoft.com/office/powerpoint/2010/main" val="214936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4" name="Tijdelijke aanduiding voor tekst 3"/>
          <p:cNvSpPr>
            <a:spLocks noGrp="1"/>
          </p:cNvSpPr>
          <p:nvPr>
            <p:ph type="body" sz="quarter" idx="15"/>
          </p:nvPr>
        </p:nvSpPr>
        <p:spPr/>
        <p:txBody>
          <a:bodyPr/>
          <a:lstStyle/>
          <a:p>
            <a:r>
              <a:rPr lang="nl-NL" dirty="0"/>
              <a:t>Faalangst</a:t>
            </a:r>
          </a:p>
        </p:txBody>
      </p:sp>
      <p:graphicFrame>
        <p:nvGraphicFramePr>
          <p:cNvPr id="5" name="Tabel 4">
            <a:extLst>
              <a:ext uri="{FF2B5EF4-FFF2-40B4-BE49-F238E27FC236}">
                <a16:creationId xmlns:a16="http://schemas.microsoft.com/office/drawing/2014/main" id="{083284D8-4D7A-4747-ADD7-C4B7D655569E}"/>
              </a:ext>
            </a:extLst>
          </p:cNvPr>
          <p:cNvGraphicFramePr>
            <a:graphicFrameLocks noGrp="1"/>
          </p:cNvGraphicFramePr>
          <p:nvPr>
            <p:extLst>
              <p:ext uri="{D42A27DB-BD31-4B8C-83A1-F6EECF244321}">
                <p14:modId xmlns:p14="http://schemas.microsoft.com/office/powerpoint/2010/main" val="430501606"/>
              </p:ext>
            </p:extLst>
          </p:nvPr>
        </p:nvGraphicFramePr>
        <p:xfrm>
          <a:off x="1102784" y="2368782"/>
          <a:ext cx="8128000" cy="1880517"/>
        </p:xfrm>
        <a:graphic>
          <a:graphicData uri="http://schemas.openxmlformats.org/drawingml/2006/table">
            <a:tbl>
              <a:tblPr firstRow="1" bandRow="1">
                <a:tableStyleId>{BDBED569-4797-4DF1-A0F4-6AAB3CD982D8}</a:tableStyleId>
              </a:tblPr>
              <a:tblGrid>
                <a:gridCol w="4064000">
                  <a:extLst>
                    <a:ext uri="{9D8B030D-6E8A-4147-A177-3AD203B41FA5}">
                      <a16:colId xmlns:a16="http://schemas.microsoft.com/office/drawing/2014/main" val="4139381381"/>
                    </a:ext>
                  </a:extLst>
                </a:gridCol>
                <a:gridCol w="4064000">
                  <a:extLst>
                    <a:ext uri="{9D8B030D-6E8A-4147-A177-3AD203B41FA5}">
                      <a16:colId xmlns:a16="http://schemas.microsoft.com/office/drawing/2014/main" val="4120794726"/>
                    </a:ext>
                  </a:extLst>
                </a:gridCol>
              </a:tblGrid>
              <a:tr h="376581">
                <a:tc>
                  <a:txBody>
                    <a:bodyPr/>
                    <a:lstStyle/>
                    <a:p>
                      <a:r>
                        <a:rPr lang="nl-NL" b="0" dirty="0"/>
                        <a:t>Motorische </a:t>
                      </a:r>
                      <a:r>
                        <a:rPr lang="nl-NL" b="0" i="0" dirty="0"/>
                        <a:t>faalangst</a:t>
                      </a:r>
                    </a:p>
                  </a:txBody>
                  <a:tcPr/>
                </a:tc>
                <a:tc>
                  <a:txBody>
                    <a:bodyPr/>
                    <a:lstStyle/>
                    <a:p>
                      <a:r>
                        <a:rPr lang="nl-NL" b="0" dirty="0"/>
                        <a:t>… springen</a:t>
                      </a:r>
                    </a:p>
                  </a:txBody>
                  <a:tcPr/>
                </a:tc>
                <a:extLst>
                  <a:ext uri="{0D108BD9-81ED-4DB2-BD59-A6C34878D82A}">
                    <a16:rowId xmlns:a16="http://schemas.microsoft.com/office/drawing/2014/main" val="2053680309"/>
                  </a:ext>
                </a:extLst>
              </a:tr>
              <a:tr h="370840">
                <a:tc>
                  <a:txBody>
                    <a:bodyPr/>
                    <a:lstStyle/>
                    <a:p>
                      <a:r>
                        <a:rPr lang="nl-NL" dirty="0"/>
                        <a:t>Sociale </a:t>
                      </a:r>
                      <a:r>
                        <a:rPr lang="nl-NL" b="0" i="0" dirty="0"/>
                        <a:t>faalangst</a:t>
                      </a:r>
                      <a:endParaRPr lang="nl-NL" dirty="0"/>
                    </a:p>
                  </a:txBody>
                  <a:tcPr/>
                </a:tc>
                <a:tc>
                  <a:txBody>
                    <a:bodyPr/>
                    <a:lstStyle/>
                    <a:p>
                      <a:r>
                        <a:rPr lang="nl-NL" dirty="0"/>
                        <a:t>… om uitgelachen te worden</a:t>
                      </a:r>
                    </a:p>
                  </a:txBody>
                  <a:tcPr/>
                </a:tc>
                <a:extLst>
                  <a:ext uri="{0D108BD9-81ED-4DB2-BD59-A6C34878D82A}">
                    <a16:rowId xmlns:a16="http://schemas.microsoft.com/office/drawing/2014/main" val="3705521319"/>
                  </a:ext>
                </a:extLst>
              </a:tr>
              <a:tr h="370840">
                <a:tc>
                  <a:txBody>
                    <a:bodyPr/>
                    <a:lstStyle/>
                    <a:p>
                      <a:r>
                        <a:rPr lang="nl-NL" dirty="0"/>
                        <a:t>Cognitieve </a:t>
                      </a:r>
                      <a:r>
                        <a:rPr lang="nl-NL" b="0" i="0" dirty="0"/>
                        <a:t>faalangst</a:t>
                      </a:r>
                      <a:endParaRPr lang="nl-NL" dirty="0"/>
                    </a:p>
                  </a:txBody>
                  <a:tcPr/>
                </a:tc>
                <a:tc>
                  <a:txBody>
                    <a:bodyPr/>
                    <a:lstStyle/>
                    <a:p>
                      <a:r>
                        <a:rPr lang="nl-NL" dirty="0"/>
                        <a:t>… ik moet het weten, maar…..</a:t>
                      </a:r>
                    </a:p>
                  </a:txBody>
                  <a:tcPr/>
                </a:tc>
                <a:extLst>
                  <a:ext uri="{0D108BD9-81ED-4DB2-BD59-A6C34878D82A}">
                    <a16:rowId xmlns:a16="http://schemas.microsoft.com/office/drawing/2014/main" val="14410883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dirty="0"/>
                        <a:t>Positieve faalangst</a:t>
                      </a:r>
                    </a:p>
                  </a:txBody>
                  <a:tcPr/>
                </a:tc>
                <a:tc>
                  <a:txBody>
                    <a:bodyPr/>
                    <a:lstStyle/>
                    <a:p>
                      <a:r>
                        <a:rPr lang="nl-NL" dirty="0"/>
                        <a:t>… beter presteren onder druk</a:t>
                      </a:r>
                    </a:p>
                  </a:txBody>
                  <a:tcPr/>
                </a:tc>
                <a:extLst>
                  <a:ext uri="{0D108BD9-81ED-4DB2-BD59-A6C34878D82A}">
                    <a16:rowId xmlns:a16="http://schemas.microsoft.com/office/drawing/2014/main" val="1243277223"/>
                  </a:ext>
                </a:extLst>
              </a:tr>
              <a:tr h="370840">
                <a:tc>
                  <a:txBody>
                    <a:bodyPr/>
                    <a:lstStyle/>
                    <a:p>
                      <a:r>
                        <a:rPr lang="nl-NL" dirty="0"/>
                        <a:t>Negatieve faalangst</a:t>
                      </a:r>
                    </a:p>
                  </a:txBody>
                  <a:tcPr/>
                </a:tc>
                <a:tc>
                  <a:txBody>
                    <a:bodyPr/>
                    <a:lstStyle/>
                    <a:p>
                      <a:r>
                        <a:rPr lang="nl-NL" dirty="0"/>
                        <a:t>… ik kan het niet…</a:t>
                      </a:r>
                    </a:p>
                  </a:txBody>
                  <a:tcPr/>
                </a:tc>
                <a:extLst>
                  <a:ext uri="{0D108BD9-81ED-4DB2-BD59-A6C34878D82A}">
                    <a16:rowId xmlns:a16="http://schemas.microsoft.com/office/drawing/2014/main" val="1613537990"/>
                  </a:ext>
                </a:extLst>
              </a:tr>
            </a:tbl>
          </a:graphicData>
        </a:graphic>
      </p:graphicFrame>
    </p:spTree>
    <p:extLst>
      <p:ext uri="{BB962C8B-B14F-4D97-AF65-F5344CB8AC3E}">
        <p14:creationId xmlns:p14="http://schemas.microsoft.com/office/powerpoint/2010/main" val="3744506228"/>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Template>
  <TotalTime>0</TotalTime>
  <Words>920</Words>
  <Application>Microsoft Office PowerPoint</Application>
  <PresentationFormat>Breedbeeld</PresentationFormat>
  <Paragraphs>137</Paragraphs>
  <Slides>14</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Calibri Light</vt:lpstr>
      <vt:lpstr>Wingdings 2</vt:lpstr>
      <vt:lpstr>sjabloon_v01</vt:lpstr>
      <vt:lpstr>Levensfasen De ontwikkelingspsychologie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redactie</cp:lastModifiedBy>
  <cp:revision>24</cp:revision>
  <dcterms:created xsi:type="dcterms:W3CDTF">2016-02-12T10:20:24Z</dcterms:created>
  <dcterms:modified xsi:type="dcterms:W3CDTF">2023-01-23T15:09:42Z</dcterms:modified>
</cp:coreProperties>
</file>