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1" r:id="rId4"/>
    <p:sldId id="262" r:id="rId5"/>
    <p:sldId id="264" r:id="rId6"/>
    <p:sldId id="265" r:id="rId7"/>
    <p:sldId id="266" r:id="rId8"/>
    <p:sldId id="270" r:id="rId9"/>
    <p:sldId id="272" r:id="rId10"/>
    <p:sldId id="274" r:id="rId11"/>
    <p:sldId id="273" r:id="rId12"/>
    <p:sldId id="271" r:id="rId13"/>
    <p:sldId id="267" r:id="rId14"/>
    <p:sldId id="259" r:id="rId15"/>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38B0A-C006-49B5-A5D9-4D0255C1F7B8}" v="1" dt="2023-01-23T12:41:36.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9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Vis" userId="46b1903ed2cff62d" providerId="LiveId" clId="{58938B0A-C006-49B5-A5D9-4D0255C1F7B8}"/>
    <pc:docChg chg="undo custSel modSld">
      <pc:chgData name="Isabel Vis" userId="46b1903ed2cff62d" providerId="LiveId" clId="{58938B0A-C006-49B5-A5D9-4D0255C1F7B8}" dt="2023-01-23T15:09:47.859" v="29"/>
      <pc:docMkLst>
        <pc:docMk/>
      </pc:docMkLst>
      <pc:sldChg chg="modSp mod">
        <pc:chgData name="Isabel Vis" userId="46b1903ed2cff62d" providerId="LiveId" clId="{58938B0A-C006-49B5-A5D9-4D0255C1F7B8}" dt="2023-01-23T15:09:47.859" v="29"/>
        <pc:sldMkLst>
          <pc:docMk/>
          <pc:sldMk cId="1453782848" sldId="256"/>
        </pc:sldMkLst>
        <pc:spChg chg="mod">
          <ac:chgData name="Isabel Vis" userId="46b1903ed2cff62d" providerId="LiveId" clId="{58938B0A-C006-49B5-A5D9-4D0255C1F7B8}" dt="2023-01-23T15:09:47.859" v="29"/>
          <ac:spMkLst>
            <pc:docMk/>
            <pc:sldMk cId="1453782848" sldId="256"/>
            <ac:spMk id="4" creationId="{576CD42D-3660-4A76-AD78-1D806518F255}"/>
          </ac:spMkLst>
        </pc:spChg>
      </pc:sldChg>
      <pc:sldChg chg="delSp mod">
        <pc:chgData name="Isabel Vis" userId="46b1903ed2cff62d" providerId="LiveId" clId="{58938B0A-C006-49B5-A5D9-4D0255C1F7B8}" dt="2023-01-23T12:41:32.684" v="0" actId="478"/>
        <pc:sldMkLst>
          <pc:docMk/>
          <pc:sldMk cId="4101266438" sldId="261"/>
        </pc:sldMkLst>
        <pc:spChg chg="del">
          <ac:chgData name="Isabel Vis" userId="46b1903ed2cff62d" providerId="LiveId" clId="{58938B0A-C006-49B5-A5D9-4D0255C1F7B8}" dt="2023-01-23T12:41:32.684" v="0" actId="478"/>
          <ac:spMkLst>
            <pc:docMk/>
            <pc:sldMk cId="4101266438" sldId="261"/>
            <ac:spMk id="3" creationId="{00000000-0000-0000-0000-000000000000}"/>
          </ac:spMkLst>
        </pc:spChg>
      </pc:sldChg>
      <pc:sldChg chg="modSp">
        <pc:chgData name="Isabel Vis" userId="46b1903ed2cff62d" providerId="LiveId" clId="{58938B0A-C006-49B5-A5D9-4D0255C1F7B8}" dt="2023-01-23T12:41:36.661" v="1" actId="1076"/>
        <pc:sldMkLst>
          <pc:docMk/>
          <pc:sldMk cId="957801790" sldId="262"/>
        </pc:sldMkLst>
        <pc:spChg chg="mod">
          <ac:chgData name="Isabel Vis" userId="46b1903ed2cff62d" providerId="LiveId" clId="{58938B0A-C006-49B5-A5D9-4D0255C1F7B8}" dt="2023-01-23T12:41:36.661" v="1" actId="1076"/>
          <ac:spMkLst>
            <pc:docMk/>
            <pc:sldMk cId="957801790" sldId="262"/>
            <ac:spMk id="6" creationId="{CB12A2E9-ABBF-4D43-88A9-3451C175B507}"/>
          </ac:spMkLst>
        </pc:spChg>
      </pc:sldChg>
      <pc:sldChg chg="delSp modSp mod">
        <pc:chgData name="Isabel Vis" userId="46b1903ed2cff62d" providerId="LiveId" clId="{58938B0A-C006-49B5-A5D9-4D0255C1F7B8}" dt="2023-01-23T12:42:10.315" v="8" actId="478"/>
        <pc:sldMkLst>
          <pc:docMk/>
          <pc:sldMk cId="456124394" sldId="265"/>
        </pc:sldMkLst>
        <pc:spChg chg="mod">
          <ac:chgData name="Isabel Vis" userId="46b1903ed2cff62d" providerId="LiveId" clId="{58938B0A-C006-49B5-A5D9-4D0255C1F7B8}" dt="2023-01-23T12:41:58.366" v="3" actId="5793"/>
          <ac:spMkLst>
            <pc:docMk/>
            <pc:sldMk cId="456124394" sldId="265"/>
            <ac:spMk id="4" creationId="{00000000-0000-0000-0000-000000000000}"/>
          </ac:spMkLst>
        </pc:spChg>
        <pc:picChg chg="del">
          <ac:chgData name="Isabel Vis" userId="46b1903ed2cff62d" providerId="LiveId" clId="{58938B0A-C006-49B5-A5D9-4D0255C1F7B8}" dt="2023-01-23T12:42:10.315" v="8" actId="478"/>
          <ac:picMkLst>
            <pc:docMk/>
            <pc:sldMk cId="456124394" sldId="265"/>
            <ac:picMk id="6" creationId="{8E66F162-39E0-4885-B1AB-77BF5D5AB2D6}"/>
          </ac:picMkLst>
        </pc:picChg>
        <pc:picChg chg="mod">
          <ac:chgData name="Isabel Vis" userId="46b1903ed2cff62d" providerId="LiveId" clId="{58938B0A-C006-49B5-A5D9-4D0255C1F7B8}" dt="2023-01-23T12:42:08.445" v="7" actId="1076"/>
          <ac:picMkLst>
            <pc:docMk/>
            <pc:sldMk cId="456124394" sldId="265"/>
            <ac:picMk id="7" creationId="{5654CF0A-C4B6-5640-3AF9-92C5E8D0D9D6}"/>
          </ac:picMkLst>
        </pc:picChg>
        <pc:picChg chg="mod">
          <ac:chgData name="Isabel Vis" userId="46b1903ed2cff62d" providerId="LiveId" clId="{58938B0A-C006-49B5-A5D9-4D0255C1F7B8}" dt="2023-01-23T12:42:00.590" v="4" actId="14100"/>
          <ac:picMkLst>
            <pc:docMk/>
            <pc:sldMk cId="456124394" sldId="265"/>
            <ac:picMk id="10" creationId="{7B208D03-7626-8B4E-0EB8-28DD3BF7D15F}"/>
          </ac:picMkLst>
        </pc:picChg>
      </pc:sldChg>
      <pc:sldChg chg="modSp mod">
        <pc:chgData name="Isabel Vis" userId="46b1903ed2cff62d" providerId="LiveId" clId="{58938B0A-C006-49B5-A5D9-4D0255C1F7B8}" dt="2023-01-23T12:43:47.276" v="18" actId="20577"/>
        <pc:sldMkLst>
          <pc:docMk/>
          <pc:sldMk cId="970403658" sldId="266"/>
        </pc:sldMkLst>
        <pc:spChg chg="mod">
          <ac:chgData name="Isabel Vis" userId="46b1903ed2cff62d" providerId="LiveId" clId="{58938B0A-C006-49B5-A5D9-4D0255C1F7B8}" dt="2023-01-23T12:43:47.276" v="18" actId="20577"/>
          <ac:spMkLst>
            <pc:docMk/>
            <pc:sldMk cId="970403658" sldId="266"/>
            <ac:spMk id="3" creationId="{00000000-0000-0000-0000-000000000000}"/>
          </ac:spMkLst>
        </pc:spChg>
      </pc:sldChg>
      <pc:sldChg chg="modSp mod">
        <pc:chgData name="Isabel Vis" userId="46b1903ed2cff62d" providerId="LiveId" clId="{58938B0A-C006-49B5-A5D9-4D0255C1F7B8}" dt="2023-01-23T12:43:59.456" v="20" actId="20577"/>
        <pc:sldMkLst>
          <pc:docMk/>
          <pc:sldMk cId="725534671" sldId="270"/>
        </pc:sldMkLst>
        <pc:spChg chg="mod">
          <ac:chgData name="Isabel Vis" userId="46b1903ed2cff62d" providerId="LiveId" clId="{58938B0A-C006-49B5-A5D9-4D0255C1F7B8}" dt="2023-01-23T12:43:59.456" v="20" actId="20577"/>
          <ac:spMkLst>
            <pc:docMk/>
            <pc:sldMk cId="725534671" sldId="270"/>
            <ac:spMk id="3" creationId="{00000000-0000-0000-0000-000000000000}"/>
          </ac:spMkLst>
        </pc:spChg>
        <pc:spChg chg="mod">
          <ac:chgData name="Isabel Vis" userId="46b1903ed2cff62d" providerId="LiveId" clId="{58938B0A-C006-49B5-A5D9-4D0255C1F7B8}" dt="2023-01-23T12:43:55.147" v="19" actId="113"/>
          <ac:spMkLst>
            <pc:docMk/>
            <pc:sldMk cId="725534671" sldId="270"/>
            <ac:spMk id="4" creationId="{00000000-0000-0000-0000-000000000000}"/>
          </ac:spMkLst>
        </pc:spChg>
      </pc:sldChg>
      <pc:sldChg chg="modSp mod">
        <pc:chgData name="Isabel Vis" userId="46b1903ed2cff62d" providerId="LiveId" clId="{58938B0A-C006-49B5-A5D9-4D0255C1F7B8}" dt="2023-01-23T12:44:11.815" v="24" actId="5793"/>
        <pc:sldMkLst>
          <pc:docMk/>
          <pc:sldMk cId="1111561882" sldId="272"/>
        </pc:sldMkLst>
        <pc:spChg chg="mod">
          <ac:chgData name="Isabel Vis" userId="46b1903ed2cff62d" providerId="LiveId" clId="{58938B0A-C006-49B5-A5D9-4D0255C1F7B8}" dt="2023-01-23T12:44:11.815" v="24" actId="5793"/>
          <ac:spMkLst>
            <pc:docMk/>
            <pc:sldMk cId="1111561882" sldId="272"/>
            <ac:spMk id="3" creationId="{00000000-0000-0000-0000-000000000000}"/>
          </ac:spMkLst>
        </pc:spChg>
      </pc:sldChg>
      <pc:sldChg chg="modSp mod">
        <pc:chgData name="Isabel Vis" userId="46b1903ed2cff62d" providerId="LiveId" clId="{58938B0A-C006-49B5-A5D9-4D0255C1F7B8}" dt="2023-01-23T12:44:19.549" v="28" actId="20577"/>
        <pc:sldMkLst>
          <pc:docMk/>
          <pc:sldMk cId="99911315" sldId="274"/>
        </pc:sldMkLst>
        <pc:spChg chg="mod">
          <ac:chgData name="Isabel Vis" userId="46b1903ed2cff62d" providerId="LiveId" clId="{58938B0A-C006-49B5-A5D9-4D0255C1F7B8}" dt="2023-01-23T12:44:19.549" v="28" actId="20577"/>
          <ac:spMkLst>
            <pc:docMk/>
            <pc:sldMk cId="99911315" sldId="274"/>
            <ac:spMk id="3" creationId="{C081A913-8AB6-447F-AAB3-59F38A90DF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90EBF-C083-4C7B-AD1B-3DAA09629F27}" type="datetimeFigureOut">
              <a:rPr lang="nl-NL" smtClean="0"/>
              <a:t>23-1-2023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64DE1-85ED-45E7-B6F8-4820B51E9EF7}" type="slidenum">
              <a:rPr lang="nl-NL" smtClean="0"/>
              <a:t>‹nr.›</a:t>
            </a:fld>
            <a:endParaRPr lang="nl-NL"/>
          </a:p>
        </p:txBody>
      </p:sp>
    </p:spTree>
    <p:extLst>
      <p:ext uri="{BB962C8B-B14F-4D97-AF65-F5344CB8AC3E}">
        <p14:creationId xmlns:p14="http://schemas.microsoft.com/office/powerpoint/2010/main" val="2919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Overgang van kindertijd naar volwassenheid/onafhankelijkheid. Hoe langer de studie hoe langer uitstel van volwassenheid. Experimenteren met keuzen van studie en beroep. (semi definitieve beslissingen). Het gaat om een behoorlijk lange fase met een aanloopperiode (pre puberteit) een hoogtepunt (eigenlijke puberteit) en een afrondingsfase (adolescentie)</a:t>
            </a:r>
          </a:p>
        </p:txBody>
      </p:sp>
      <p:sp>
        <p:nvSpPr>
          <p:cNvPr id="4" name="Tijdelijke aanduiding voor dianummer 3"/>
          <p:cNvSpPr>
            <a:spLocks noGrp="1"/>
          </p:cNvSpPr>
          <p:nvPr>
            <p:ph type="sldNum" sz="quarter" idx="5"/>
          </p:nvPr>
        </p:nvSpPr>
        <p:spPr/>
        <p:txBody>
          <a:bodyPr/>
          <a:lstStyle/>
          <a:p>
            <a:fld id="{C2564DE1-85ED-45E7-B6F8-4820B51E9EF7}" type="slidenum">
              <a:rPr lang="nl-NL" smtClean="0"/>
              <a:t>1</a:t>
            </a:fld>
            <a:endParaRPr lang="nl-NL"/>
          </a:p>
        </p:txBody>
      </p:sp>
    </p:spTree>
    <p:extLst>
      <p:ext uri="{BB962C8B-B14F-4D97-AF65-F5344CB8AC3E}">
        <p14:creationId xmlns:p14="http://schemas.microsoft.com/office/powerpoint/2010/main" val="469592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behoefte aan experimenteren leidt tot risico's. de behoefte om naar goede raad te luiteren van volwassenen, helpt niet zo goed of werkt averechts. </a:t>
            </a:r>
          </a:p>
        </p:txBody>
      </p:sp>
      <p:sp>
        <p:nvSpPr>
          <p:cNvPr id="4" name="Tijdelijke aanduiding voor dianummer 3"/>
          <p:cNvSpPr>
            <a:spLocks noGrp="1"/>
          </p:cNvSpPr>
          <p:nvPr>
            <p:ph type="sldNum" sz="quarter" idx="5"/>
          </p:nvPr>
        </p:nvSpPr>
        <p:spPr/>
        <p:txBody>
          <a:bodyPr/>
          <a:lstStyle/>
          <a:p>
            <a:fld id="{C2564DE1-85ED-45E7-B6F8-4820B51E9EF7}" type="slidenum">
              <a:rPr lang="nl-NL" smtClean="0"/>
              <a:t>11</a:t>
            </a:fld>
            <a:endParaRPr lang="nl-NL"/>
          </a:p>
        </p:txBody>
      </p:sp>
    </p:spTree>
    <p:extLst>
      <p:ext uri="{BB962C8B-B14F-4D97-AF65-F5344CB8AC3E}">
        <p14:creationId xmlns:p14="http://schemas.microsoft.com/office/powerpoint/2010/main" val="259328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langer jongeren op school zitten of studeren, hoe langer de puberteit/adolescent </a:t>
            </a:r>
            <a:r>
              <a:rPr lang="nl-NL"/>
              <a:t>zal duren</a:t>
            </a:r>
            <a:r>
              <a:rPr lang="nl-NL" dirty="0"/>
              <a:t>. Adolescenten die langer studeren zullen meer geconfronteerd worden met andere denkwijzen en deze in hun persoonlijkheid integreren. </a:t>
            </a:r>
          </a:p>
        </p:txBody>
      </p:sp>
      <p:sp>
        <p:nvSpPr>
          <p:cNvPr id="4" name="Tijdelijke aanduiding voor dianummer 3"/>
          <p:cNvSpPr>
            <a:spLocks noGrp="1"/>
          </p:cNvSpPr>
          <p:nvPr>
            <p:ph type="sldNum" sz="quarter" idx="5"/>
          </p:nvPr>
        </p:nvSpPr>
        <p:spPr/>
        <p:txBody>
          <a:bodyPr/>
          <a:lstStyle/>
          <a:p>
            <a:fld id="{C2564DE1-85ED-45E7-B6F8-4820B51E9EF7}" type="slidenum">
              <a:rPr lang="nl-NL" smtClean="0"/>
              <a:t>13</a:t>
            </a:fld>
            <a:endParaRPr lang="nl-NL"/>
          </a:p>
        </p:txBody>
      </p:sp>
    </p:spTree>
    <p:extLst>
      <p:ext uri="{BB962C8B-B14F-4D97-AF65-F5344CB8AC3E}">
        <p14:creationId xmlns:p14="http://schemas.microsoft.com/office/powerpoint/2010/main" val="186348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Puberteit: lichamelijk rijp worden (</a:t>
            </a:r>
            <a:r>
              <a:rPr lang="nl-NL" dirty="0" err="1"/>
              <a:t>pubescere</a:t>
            </a:r>
            <a:r>
              <a:rPr lang="nl-NL" dirty="0"/>
              <a:t> geslachtsrijp worden) </a:t>
            </a:r>
          </a:p>
          <a:p>
            <a:r>
              <a:rPr lang="nl-NL" dirty="0"/>
              <a:t>Adolescentie: opgroeien en volwassen worden. (</a:t>
            </a:r>
            <a:r>
              <a:rPr lang="nl-NL" dirty="0" err="1"/>
              <a:t>adolescere</a:t>
            </a:r>
            <a:r>
              <a:rPr lang="nl-NL" dirty="0"/>
              <a:t>  groeien en gedijen)</a:t>
            </a:r>
          </a:p>
        </p:txBody>
      </p:sp>
      <p:sp>
        <p:nvSpPr>
          <p:cNvPr id="4" name="Tijdelijke aanduiding voor dianummer 3"/>
          <p:cNvSpPr>
            <a:spLocks noGrp="1"/>
          </p:cNvSpPr>
          <p:nvPr>
            <p:ph type="sldNum" sz="quarter" idx="5"/>
          </p:nvPr>
        </p:nvSpPr>
        <p:spPr/>
        <p:txBody>
          <a:bodyPr/>
          <a:lstStyle/>
          <a:p>
            <a:fld id="{C2564DE1-85ED-45E7-B6F8-4820B51E9EF7}" type="slidenum">
              <a:rPr lang="nl-NL" smtClean="0"/>
              <a:t>2</a:t>
            </a:fld>
            <a:endParaRPr lang="nl-NL"/>
          </a:p>
        </p:txBody>
      </p:sp>
    </p:spTree>
    <p:extLst>
      <p:ext uri="{BB962C8B-B14F-4D97-AF65-F5344CB8AC3E}">
        <p14:creationId xmlns:p14="http://schemas.microsoft.com/office/powerpoint/2010/main" val="403369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primaire geslachtskenmerken betreffen de groei en rijping van de organen, die rechtstreeks bij de voortplanting zijn betrokken.; bij meisjes de baarmoeder, de eierstokken, de schaamlippen en de clitoris. Bij jongens de penis, de balzak en de ballen.</a:t>
            </a:r>
          </a:p>
          <a:p>
            <a:r>
              <a:rPr lang="nl-NL" dirty="0"/>
              <a:t>De secundaire geslachtskenmerken zijn niet direct op de voortplanting gericht, maar hebben een signaal functie om de vrouwelijkheid of mannelijkheid uit te drukken. Bij meisjes en jongens de schaamharen (pubes) . Bij meisjes  een breder bekken, en de borsten, bij jongens de lagere stem / stembreuk en de bredere schouders bijvoorbeeld .</a:t>
            </a:r>
          </a:p>
        </p:txBody>
      </p:sp>
      <p:sp>
        <p:nvSpPr>
          <p:cNvPr id="4" name="Tijdelijke aanduiding voor dianummer 3"/>
          <p:cNvSpPr>
            <a:spLocks noGrp="1"/>
          </p:cNvSpPr>
          <p:nvPr>
            <p:ph type="sldNum" sz="quarter" idx="5"/>
          </p:nvPr>
        </p:nvSpPr>
        <p:spPr/>
        <p:txBody>
          <a:bodyPr/>
          <a:lstStyle/>
          <a:p>
            <a:fld id="{C2564DE1-85ED-45E7-B6F8-4820B51E9EF7}" type="slidenum">
              <a:rPr lang="nl-NL" smtClean="0"/>
              <a:t>3</a:t>
            </a:fld>
            <a:endParaRPr lang="nl-NL"/>
          </a:p>
        </p:txBody>
      </p:sp>
    </p:spTree>
    <p:extLst>
      <p:ext uri="{BB962C8B-B14F-4D97-AF65-F5344CB8AC3E}">
        <p14:creationId xmlns:p14="http://schemas.microsoft.com/office/powerpoint/2010/main" val="68454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Net als tussen de kleuter en schoolkindperiode, zie je in deze fase een groeispurt; meisjes hebben deze doorgaans voordat ze gaan </a:t>
            </a:r>
            <a:r>
              <a:rPr lang="nl-NL" dirty="0" err="1"/>
              <a:t>menstruren</a:t>
            </a:r>
            <a:r>
              <a:rPr lang="nl-NL" dirty="0"/>
              <a:t>; jongens hebben deze vaak na de eerste ejaculaties.</a:t>
            </a:r>
          </a:p>
          <a:p>
            <a:r>
              <a:rPr lang="nl-NL" dirty="0"/>
              <a:t>Bij meisjes beginnen de secundaire kenmerken, zoals de borstgroei en bij jongen beginnen de primaire, zoals de groei van de testes.</a:t>
            </a:r>
          </a:p>
        </p:txBody>
      </p:sp>
      <p:sp>
        <p:nvSpPr>
          <p:cNvPr id="4" name="Tijdelijke aanduiding voor dianummer 3"/>
          <p:cNvSpPr>
            <a:spLocks noGrp="1"/>
          </p:cNvSpPr>
          <p:nvPr>
            <p:ph type="sldNum" sz="quarter" idx="5"/>
          </p:nvPr>
        </p:nvSpPr>
        <p:spPr/>
        <p:txBody>
          <a:bodyPr/>
          <a:lstStyle/>
          <a:p>
            <a:fld id="{C2564DE1-85ED-45E7-B6F8-4820B51E9EF7}" type="slidenum">
              <a:rPr lang="nl-NL" smtClean="0"/>
              <a:t>4</a:t>
            </a:fld>
            <a:endParaRPr lang="nl-NL"/>
          </a:p>
        </p:txBody>
      </p:sp>
    </p:spTree>
    <p:extLst>
      <p:ext uri="{BB962C8B-B14F-4D97-AF65-F5344CB8AC3E}">
        <p14:creationId xmlns:p14="http://schemas.microsoft.com/office/powerpoint/2010/main" val="126387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Helicopterview: door minder hersenverbindingen ten opzichte van de volwassenen nog geen overzicht en nog niet zo’n hoge concentratieboog. </a:t>
            </a:r>
          </a:p>
          <a:p>
            <a:r>
              <a:rPr lang="nl-NL" dirty="0"/>
              <a:t>Probleemoplossend vermogen: denken en emoties wisselen elkaar nog snel af, dus nog niet goed ontwikkeld.</a:t>
            </a:r>
          </a:p>
          <a:p>
            <a:r>
              <a:rPr lang="nl-NL" dirty="0"/>
              <a:t>Plannen: de frontaalkwab is nog in ontwikkeling .</a:t>
            </a:r>
          </a:p>
          <a:p>
            <a:r>
              <a:rPr lang="nl-NL" dirty="0"/>
              <a:t>Keuzes maken: moeilijker, door de in ontwikkeling zijnde frontaalkwab.</a:t>
            </a:r>
          </a:p>
          <a:p>
            <a:r>
              <a:rPr lang="nl-NL" dirty="0"/>
              <a:t>Prioriteiten. Zie </a:t>
            </a:r>
            <a:r>
              <a:rPr lang="nl-NL" dirty="0" err="1"/>
              <a:t>boevenstaande</a:t>
            </a:r>
            <a:r>
              <a:rPr lang="nl-NL" dirty="0"/>
              <a:t>.</a:t>
            </a:r>
          </a:p>
        </p:txBody>
      </p:sp>
      <p:sp>
        <p:nvSpPr>
          <p:cNvPr id="4" name="Tijdelijke aanduiding voor dianummer 3"/>
          <p:cNvSpPr>
            <a:spLocks noGrp="1"/>
          </p:cNvSpPr>
          <p:nvPr>
            <p:ph type="sldNum" sz="quarter" idx="5"/>
          </p:nvPr>
        </p:nvSpPr>
        <p:spPr/>
        <p:txBody>
          <a:bodyPr/>
          <a:lstStyle/>
          <a:p>
            <a:fld id="{C2564DE1-85ED-45E7-B6F8-4820B51E9EF7}" type="slidenum">
              <a:rPr lang="nl-NL" smtClean="0"/>
              <a:t>5</a:t>
            </a:fld>
            <a:endParaRPr lang="nl-NL"/>
          </a:p>
        </p:txBody>
      </p:sp>
    </p:spTree>
    <p:extLst>
      <p:ext uri="{BB962C8B-B14F-4D97-AF65-F5344CB8AC3E}">
        <p14:creationId xmlns:p14="http://schemas.microsoft.com/office/powerpoint/2010/main" val="180704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Nucleus accumbens: pleziercentrum in het brein en de amygdala, waarin de emoties zetelen, hebben de overhand en daardoor hebben zij er minder controle over en hebben zij minder empathisch vermogen.</a:t>
            </a:r>
          </a:p>
        </p:txBody>
      </p:sp>
      <p:sp>
        <p:nvSpPr>
          <p:cNvPr id="4" name="Tijdelijke aanduiding voor dianummer 3"/>
          <p:cNvSpPr>
            <a:spLocks noGrp="1"/>
          </p:cNvSpPr>
          <p:nvPr>
            <p:ph type="sldNum" sz="quarter" idx="5"/>
          </p:nvPr>
        </p:nvSpPr>
        <p:spPr/>
        <p:txBody>
          <a:bodyPr/>
          <a:lstStyle/>
          <a:p>
            <a:fld id="{C2564DE1-85ED-45E7-B6F8-4820B51E9EF7}" type="slidenum">
              <a:rPr lang="nl-NL" smtClean="0"/>
              <a:t>6</a:t>
            </a:fld>
            <a:endParaRPr lang="nl-NL"/>
          </a:p>
        </p:txBody>
      </p:sp>
    </p:spTree>
    <p:extLst>
      <p:ext uri="{BB962C8B-B14F-4D97-AF65-F5344CB8AC3E}">
        <p14:creationId xmlns:p14="http://schemas.microsoft.com/office/powerpoint/2010/main" val="9237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Tweede orde denken… abstracte begrippen volledig begrijpen en overdenken, zoals symbolen uit de wiskunde, democratie, trouw, godsbegrippen, metaforen en analogieën in de taal.</a:t>
            </a:r>
          </a:p>
          <a:p>
            <a:r>
              <a:rPr lang="nl-NL" dirty="0"/>
              <a:t>Deductie: van het algemene naar het bijzondere. </a:t>
            </a:r>
          </a:p>
          <a:p>
            <a:r>
              <a:rPr lang="nl-NL" dirty="0"/>
              <a:t>Inductie: van het bijzondere naar het algemene. </a:t>
            </a:r>
          </a:p>
          <a:p>
            <a:r>
              <a:rPr lang="nl-NL" dirty="0"/>
              <a:t>Stelling: deductie. </a:t>
            </a:r>
          </a:p>
        </p:txBody>
      </p:sp>
      <p:sp>
        <p:nvSpPr>
          <p:cNvPr id="4" name="Tijdelijke aanduiding voor dianummer 3"/>
          <p:cNvSpPr>
            <a:spLocks noGrp="1"/>
          </p:cNvSpPr>
          <p:nvPr>
            <p:ph type="sldNum" sz="quarter" idx="5"/>
          </p:nvPr>
        </p:nvSpPr>
        <p:spPr/>
        <p:txBody>
          <a:bodyPr/>
          <a:lstStyle/>
          <a:p>
            <a:fld id="{C2564DE1-85ED-45E7-B6F8-4820B51E9EF7}" type="slidenum">
              <a:rPr lang="nl-NL" smtClean="0"/>
              <a:t>7</a:t>
            </a:fld>
            <a:endParaRPr lang="nl-NL"/>
          </a:p>
        </p:txBody>
      </p:sp>
    </p:spTree>
    <p:extLst>
      <p:ext uri="{BB962C8B-B14F-4D97-AF65-F5344CB8AC3E}">
        <p14:creationId xmlns:p14="http://schemas.microsoft.com/office/powerpoint/2010/main" val="374888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Psychosociaal moratorium:  het is een soort niemandsland… in deze fase gaan pubers/ adolescenten op zoek naar hetgeen bij hen past. Ze weten dan nog niet wie ze zijn en waar ze naartoe willen. Het is een langdurig proces, waarbij de vertrouwde omgangsvormen en verwachtingen van een afstand beschouwt en aan kritiek onderwerpt. </a:t>
            </a:r>
          </a:p>
        </p:txBody>
      </p:sp>
      <p:sp>
        <p:nvSpPr>
          <p:cNvPr id="4" name="Tijdelijke aanduiding voor dianummer 3"/>
          <p:cNvSpPr>
            <a:spLocks noGrp="1"/>
          </p:cNvSpPr>
          <p:nvPr>
            <p:ph type="sldNum" sz="quarter" idx="5"/>
          </p:nvPr>
        </p:nvSpPr>
        <p:spPr/>
        <p:txBody>
          <a:bodyPr/>
          <a:lstStyle/>
          <a:p>
            <a:fld id="{C2564DE1-85ED-45E7-B6F8-4820B51E9EF7}" type="slidenum">
              <a:rPr lang="nl-NL" smtClean="0"/>
              <a:t>8</a:t>
            </a:fld>
            <a:endParaRPr lang="nl-NL"/>
          </a:p>
        </p:txBody>
      </p:sp>
    </p:spTree>
    <p:extLst>
      <p:ext uri="{BB962C8B-B14F-4D97-AF65-F5344CB8AC3E}">
        <p14:creationId xmlns:p14="http://schemas.microsoft.com/office/powerpoint/2010/main" val="234550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Peergroup: leeftijdsgenoten erg belangrijk. Voor het behouden van de zelfwaardering en het versterken ervan. De omgang met leeftijdsgenoten betekent dat er extra sociale vaardigheden worden geleerd,, zoals sociaal geaccepteerd over zichzelf praten, non verbaal gedrag goed interpreteren, constructief discussiëren en assertief zijn. </a:t>
            </a:r>
          </a:p>
        </p:txBody>
      </p:sp>
      <p:sp>
        <p:nvSpPr>
          <p:cNvPr id="4" name="Tijdelijke aanduiding voor dianummer 3"/>
          <p:cNvSpPr>
            <a:spLocks noGrp="1"/>
          </p:cNvSpPr>
          <p:nvPr>
            <p:ph type="sldNum" sz="quarter" idx="5"/>
          </p:nvPr>
        </p:nvSpPr>
        <p:spPr/>
        <p:txBody>
          <a:bodyPr/>
          <a:lstStyle/>
          <a:p>
            <a:fld id="{C2564DE1-85ED-45E7-B6F8-4820B51E9EF7}" type="slidenum">
              <a:rPr lang="nl-NL" smtClean="0"/>
              <a:t>10</a:t>
            </a:fld>
            <a:endParaRPr lang="nl-NL"/>
          </a:p>
        </p:txBody>
      </p:sp>
    </p:spTree>
    <p:extLst>
      <p:ext uri="{BB962C8B-B14F-4D97-AF65-F5344CB8AC3E}">
        <p14:creationId xmlns:p14="http://schemas.microsoft.com/office/powerpoint/2010/main" val="110106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23-1-2023</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vpro.nl/metropolis/speel.program.6105441.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6.jpeg"/><Relationship Id="rId7" Type="http://schemas.openxmlformats.org/officeDocument/2006/relationships/hyperlink" Target="https://knowingneurons.com/words-amygdala-smal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creativecommons.org/licenses/by/3.0/" TargetMode="External"/><Relationship Id="rId4" Type="http://schemas.openxmlformats.org/officeDocument/2006/relationships/hyperlink" Target="https://www.oist.jp/news-center/photos/dopamine-pathway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file:///\\SXN-NWC51_HOME51\HOME51\PERS\KEV02\Documenten\3PS\LEVENSLOOPPSYCHOLOGIE\artist%20-%20I%20would%20stay.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76CD42D-3660-4A76-AD78-1D806518F255}"/>
              </a:ext>
            </a:extLst>
          </p:cNvPr>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ontwikkelingspsychologie van de mens</a:t>
            </a:r>
          </a:p>
        </p:txBody>
      </p:sp>
      <p:sp>
        <p:nvSpPr>
          <p:cNvPr id="5" name="Ondertitel 2">
            <a:extLst>
              <a:ext uri="{FF2B5EF4-FFF2-40B4-BE49-F238E27FC236}">
                <a16:creationId xmlns:a16="http://schemas.microsoft.com/office/drawing/2014/main" id="{44FFA414-CF5B-460E-ABBE-AE727F7B3A20}"/>
              </a:ext>
            </a:extLst>
          </p:cNvPr>
          <p:cNvSpPr>
            <a:spLocks noGrp="1"/>
          </p:cNvSpPr>
          <p:nvPr>
            <p:ph type="subTitle" idx="1"/>
          </p:nvPr>
        </p:nvSpPr>
        <p:spPr>
          <a:xfrm>
            <a:off x="1087341" y="2904277"/>
            <a:ext cx="8497107" cy="973887"/>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B7663F-507C-91F0-6D51-591C47EC1FDD}"/>
              </a:ext>
            </a:extLst>
          </p:cNvPr>
          <p:cNvSpPr>
            <a:spLocks noGrp="1"/>
          </p:cNvSpPr>
          <p:nvPr>
            <p:ph type="body" sz="quarter" idx="13"/>
          </p:nvPr>
        </p:nvSpPr>
        <p:spPr/>
        <p:txBody>
          <a:bodyPr/>
          <a:lstStyle/>
          <a:p>
            <a:endParaRPr lang="nl-NL"/>
          </a:p>
        </p:txBody>
      </p:sp>
      <p:sp>
        <p:nvSpPr>
          <p:cNvPr id="3" name="Tijdelijke aanduiding voor tekst 2">
            <a:extLst>
              <a:ext uri="{FF2B5EF4-FFF2-40B4-BE49-F238E27FC236}">
                <a16:creationId xmlns:a16="http://schemas.microsoft.com/office/drawing/2014/main" id="{C081A913-8AB6-447F-AAB3-59F38A90DF78}"/>
              </a:ext>
            </a:extLst>
          </p:cNvPr>
          <p:cNvSpPr>
            <a:spLocks noGrp="1"/>
          </p:cNvSpPr>
          <p:nvPr>
            <p:ph type="body" sz="quarter" idx="14"/>
          </p:nvPr>
        </p:nvSpPr>
        <p:spPr/>
        <p:txBody>
          <a:bodyPr/>
          <a:lstStyle/>
          <a:p>
            <a:r>
              <a:rPr lang="nl-NL" dirty="0"/>
              <a:t>Acceptatie van volwassen rollen en gewoonten van de eigen maatschappij.</a:t>
            </a:r>
          </a:p>
          <a:p>
            <a:r>
              <a:rPr lang="nl-NL" dirty="0"/>
              <a:t>Verwerven van emotionele onafhankelijkheid van ouders en andere volwassenen.</a:t>
            </a:r>
          </a:p>
          <a:p>
            <a:r>
              <a:rPr lang="nl-NL" dirty="0"/>
              <a:t>Toenadering tot (meestal) andere sekse, maar alle andere gendermogelijkheden zijn hier ook aan de orde. Uit de kast komen als dat nog niet gebeurd is. </a:t>
            </a:r>
          </a:p>
          <a:p>
            <a:r>
              <a:rPr lang="nl-NL"/>
              <a:t>Vrienden/vriendinnen </a:t>
            </a:r>
            <a:r>
              <a:rPr lang="nl-NL" dirty="0"/>
              <a:t>vullen het gat van de onthechting op. </a:t>
            </a:r>
          </a:p>
          <a:p>
            <a:r>
              <a:rPr lang="nl-NL" dirty="0"/>
              <a:t>Het zich eigen maken van een levensbeschouwing. </a:t>
            </a:r>
          </a:p>
          <a:p>
            <a:endParaRPr lang="nl-NL" dirty="0"/>
          </a:p>
        </p:txBody>
      </p:sp>
      <p:sp>
        <p:nvSpPr>
          <p:cNvPr id="4" name="Tijdelijke aanduiding voor tekst 3">
            <a:extLst>
              <a:ext uri="{FF2B5EF4-FFF2-40B4-BE49-F238E27FC236}">
                <a16:creationId xmlns:a16="http://schemas.microsoft.com/office/drawing/2014/main" id="{8B29D20F-D20D-5BFC-4601-629105F1FE65}"/>
              </a:ext>
            </a:extLst>
          </p:cNvPr>
          <p:cNvSpPr>
            <a:spLocks noGrp="1"/>
          </p:cNvSpPr>
          <p:nvPr>
            <p:ph type="body" sz="quarter" idx="15"/>
          </p:nvPr>
        </p:nvSpPr>
        <p:spPr/>
        <p:txBody>
          <a:bodyPr/>
          <a:lstStyle/>
          <a:p>
            <a:r>
              <a:rPr lang="nl-NL" dirty="0"/>
              <a:t>Ontwikkelingstaken van de adolescent</a:t>
            </a:r>
          </a:p>
        </p:txBody>
      </p:sp>
    </p:spTree>
    <p:extLst>
      <p:ext uri="{BB962C8B-B14F-4D97-AF65-F5344CB8AC3E}">
        <p14:creationId xmlns:p14="http://schemas.microsoft.com/office/powerpoint/2010/main" val="9991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r>
              <a:rPr lang="nl-NL" dirty="0"/>
              <a:t>Gedrag waarvan de uitkomsten onzeker zijn en die mogelijk een ongunstig effect hebben op de gezondheid.</a:t>
            </a:r>
          </a:p>
          <a:p>
            <a:r>
              <a:rPr lang="nl-NL" dirty="0"/>
              <a:t>Roken, comazuipen….</a:t>
            </a:r>
          </a:p>
          <a:p>
            <a:endParaRPr lang="nl-NL" dirty="0"/>
          </a:p>
        </p:txBody>
      </p:sp>
      <p:sp>
        <p:nvSpPr>
          <p:cNvPr id="4" name="Tijdelijke aanduiding voor tekst 3"/>
          <p:cNvSpPr>
            <a:spLocks noGrp="1"/>
          </p:cNvSpPr>
          <p:nvPr>
            <p:ph type="body" sz="quarter" idx="15"/>
          </p:nvPr>
        </p:nvSpPr>
        <p:spPr/>
        <p:txBody>
          <a:bodyPr/>
          <a:lstStyle/>
          <a:p>
            <a:r>
              <a:rPr lang="nl-NL" altLang="nl-NL" dirty="0"/>
              <a:t>Riskant gedrag</a:t>
            </a:r>
            <a:endParaRPr lang="nl-NL" dirty="0"/>
          </a:p>
        </p:txBody>
      </p:sp>
      <p:pic>
        <p:nvPicPr>
          <p:cNvPr id="5" name="Picture 5">
            <a:extLst>
              <a:ext uri="{FF2B5EF4-FFF2-40B4-BE49-F238E27FC236}">
                <a16:creationId xmlns:a16="http://schemas.microsoft.com/office/drawing/2014/main" id="{F4C4686E-A705-422C-81FB-46674C27F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558" y="2890307"/>
            <a:ext cx="3744913"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7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pic>
        <p:nvPicPr>
          <p:cNvPr id="5" name="Picture 6" descr="infographic over risico's alcoholgebruik door jongeren">
            <a:extLst>
              <a:ext uri="{FF2B5EF4-FFF2-40B4-BE49-F238E27FC236}">
                <a16:creationId xmlns:a16="http://schemas.microsoft.com/office/drawing/2014/main" id="{74045C85-7A61-4373-9346-DD7BF4716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671" y="1056383"/>
            <a:ext cx="5708156" cy="50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45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pPr marL="0" indent="0" algn="ctr">
              <a:buNone/>
            </a:pPr>
            <a:r>
              <a:rPr lang="nl-NL" altLang="en-US" dirty="0">
                <a:hlinkClick r:id="rId3"/>
              </a:rPr>
              <a:t>http://www.vpro.nl/metropolis/speel.program.6105441.html</a:t>
            </a:r>
            <a:r>
              <a:rPr lang="nl-NL" altLang="en-US" dirty="0"/>
              <a:t> </a:t>
            </a:r>
            <a:endParaRPr lang="en-US" altLang="en-US" dirty="0"/>
          </a:p>
          <a:p>
            <a:endParaRPr lang="nl-NL" dirty="0"/>
          </a:p>
        </p:txBody>
      </p:sp>
      <p:sp>
        <p:nvSpPr>
          <p:cNvPr id="4" name="Tijdelijke aanduiding voor tekst 3"/>
          <p:cNvSpPr>
            <a:spLocks noGrp="1"/>
          </p:cNvSpPr>
          <p:nvPr>
            <p:ph type="body" sz="quarter" idx="15"/>
          </p:nvPr>
        </p:nvSpPr>
        <p:spPr/>
        <p:txBody>
          <a:bodyPr/>
          <a:lstStyle/>
          <a:p>
            <a:r>
              <a:rPr lang="nl-NL" altLang="en-US" dirty="0"/>
              <a:t>Eindelijk volwassen</a:t>
            </a:r>
            <a:endParaRPr lang="nl-NL" dirty="0"/>
          </a:p>
        </p:txBody>
      </p:sp>
      <p:pic>
        <p:nvPicPr>
          <p:cNvPr id="6" name="Afbeelding 5">
            <a:extLst>
              <a:ext uri="{FF2B5EF4-FFF2-40B4-BE49-F238E27FC236}">
                <a16:creationId xmlns:a16="http://schemas.microsoft.com/office/drawing/2014/main" id="{8483897D-F2D8-4112-B181-99C82B5F6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79" y="2861388"/>
            <a:ext cx="5957358" cy="3255051"/>
          </a:xfrm>
          <a:prstGeom prst="rect">
            <a:avLst/>
          </a:prstGeom>
        </p:spPr>
      </p:pic>
    </p:spTree>
    <p:extLst>
      <p:ext uri="{BB962C8B-B14F-4D97-AF65-F5344CB8AC3E}">
        <p14:creationId xmlns:p14="http://schemas.microsoft.com/office/powerpoint/2010/main" val="346384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a:p>
            <a:endParaRPr lang="nl-NL" dirty="0"/>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pPr marL="0" indent="0">
              <a:buNone/>
            </a:pPr>
            <a:endParaRPr lang="nl-NL" sz="2800" dirty="0">
              <a:solidFill>
                <a:srgbClr val="005DAA"/>
              </a:solidFill>
              <a:latin typeface="Calibri Light" panose="020F0302020204030204" pitchFamily="34" charset="0"/>
            </a:endParaRPr>
          </a:p>
          <a:p>
            <a:pPr marL="0" indent="0">
              <a:buNone/>
            </a:pPr>
            <a:r>
              <a:rPr lang="nl-NL" sz="2800" dirty="0">
                <a:solidFill>
                  <a:srgbClr val="005DAA"/>
                </a:solidFill>
                <a:latin typeface="Calibri Light" panose="020F0302020204030204" pitchFamily="34" charset="0"/>
              </a:rPr>
              <a:t>In veel culturen wordt deze overgang </a:t>
            </a:r>
            <a:br>
              <a:rPr lang="nl-NL" sz="2800" dirty="0">
                <a:solidFill>
                  <a:srgbClr val="005DAA"/>
                </a:solidFill>
                <a:latin typeface="Calibri Light" panose="020F0302020204030204" pitchFamily="34" charset="0"/>
              </a:rPr>
            </a:br>
            <a:r>
              <a:rPr lang="nl-NL" sz="2800" dirty="0">
                <a:solidFill>
                  <a:srgbClr val="005DAA"/>
                </a:solidFill>
                <a:latin typeface="Calibri Light" panose="020F0302020204030204" pitchFamily="34" charset="0"/>
              </a:rPr>
              <a:t>ritueel gevierd</a:t>
            </a:r>
          </a:p>
          <a:p>
            <a:pPr marL="0" indent="0">
              <a:buNone/>
            </a:pPr>
            <a:endParaRPr lang="en-GB" sz="2800" dirty="0">
              <a:solidFill>
                <a:srgbClr val="005DAA"/>
              </a:solidFill>
              <a:latin typeface="Calibri Light" panose="020F0302020204030204" pitchFamily="34" charset="0"/>
            </a:endParaRPr>
          </a:p>
          <a:p>
            <a:r>
              <a:rPr lang="nl-NL" dirty="0"/>
              <a:t>… van 12 tot 17 jaar… (puberteit)</a:t>
            </a:r>
          </a:p>
          <a:p>
            <a:r>
              <a:rPr lang="nl-NL" dirty="0"/>
              <a:t>… van 17 tot 22 jaar… (adolescentie)</a:t>
            </a:r>
          </a:p>
          <a:p>
            <a:endParaRPr lang="nl-NL" sz="2000" dirty="0"/>
          </a:p>
        </p:txBody>
      </p:sp>
      <p:sp>
        <p:nvSpPr>
          <p:cNvPr id="4" name="Tijdelijke aanduiding voor tekst 3"/>
          <p:cNvSpPr>
            <a:spLocks noGrp="1"/>
          </p:cNvSpPr>
          <p:nvPr>
            <p:ph type="body" sz="quarter" idx="15"/>
          </p:nvPr>
        </p:nvSpPr>
        <p:spPr/>
        <p:txBody>
          <a:bodyPr/>
          <a:lstStyle/>
          <a:p>
            <a:r>
              <a:rPr lang="nl-NL" dirty="0"/>
              <a:t>Puberteit of adolescentie</a:t>
            </a:r>
          </a:p>
        </p:txBody>
      </p:sp>
      <p:pic>
        <p:nvPicPr>
          <p:cNvPr id="5" name="Picture 5">
            <a:extLst>
              <a:ext uri="{FF2B5EF4-FFF2-40B4-BE49-F238E27FC236}">
                <a16:creationId xmlns:a16="http://schemas.microsoft.com/office/drawing/2014/main" id="{881B4094-DA48-4084-A2CE-FEAD3109A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235" y="1263651"/>
            <a:ext cx="31924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51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4" name="Tijdelijke aanduiding voor tekst 3"/>
          <p:cNvSpPr>
            <a:spLocks noGrp="1"/>
          </p:cNvSpPr>
          <p:nvPr>
            <p:ph type="body" sz="quarter" idx="15"/>
          </p:nvPr>
        </p:nvSpPr>
        <p:spPr/>
        <p:txBody>
          <a:bodyPr/>
          <a:lstStyle/>
          <a:p>
            <a:pPr algn="ctr"/>
            <a:r>
              <a:rPr lang="nl-NL" altLang="nl-NL" dirty="0"/>
              <a:t>Lichamelijke ontwikkeling</a:t>
            </a:r>
            <a:endParaRPr lang="nl-NL" dirty="0"/>
          </a:p>
        </p:txBody>
      </p:sp>
      <p:pic>
        <p:nvPicPr>
          <p:cNvPr id="7" name="Afbeelding 6">
            <a:extLst>
              <a:ext uri="{FF2B5EF4-FFF2-40B4-BE49-F238E27FC236}">
                <a16:creationId xmlns:a16="http://schemas.microsoft.com/office/drawing/2014/main" id="{83ABF904-A2E5-485D-8C19-C82A14D4F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7850" y="2180861"/>
            <a:ext cx="5956300" cy="3970867"/>
          </a:xfrm>
          <a:prstGeom prst="rect">
            <a:avLst/>
          </a:prstGeom>
        </p:spPr>
      </p:pic>
    </p:spTree>
    <p:extLst>
      <p:ext uri="{BB962C8B-B14F-4D97-AF65-F5344CB8AC3E}">
        <p14:creationId xmlns:p14="http://schemas.microsoft.com/office/powerpoint/2010/main" val="410126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a:xfrm>
            <a:off x="6096000" y="4558085"/>
            <a:ext cx="5377958" cy="1367159"/>
          </a:xfrm>
        </p:spPr>
        <p:txBody>
          <a:bodyPr/>
          <a:lstStyle/>
          <a:p>
            <a:r>
              <a:rPr lang="en-US" sz="1800" dirty="0">
                <a:solidFill>
                  <a:srgbClr val="005DAA"/>
                </a:solidFill>
                <a:latin typeface="Calibri Light" panose="020F0302020204030204" pitchFamily="34" charset="0"/>
              </a:rPr>
              <a:t>Shape-invariant modeling of human growth </a:t>
            </a:r>
            <a:br>
              <a:rPr lang="en-US" sz="1800" dirty="0">
                <a:solidFill>
                  <a:srgbClr val="005DAA"/>
                </a:solidFill>
                <a:latin typeface="Calibri Light" panose="020F0302020204030204" pitchFamily="34" charset="0"/>
              </a:rPr>
            </a:br>
            <a:r>
              <a:rPr lang="en-US" dirty="0"/>
              <a:t>(with R. Largo, Th. Gasser, P.J. Huber, A. Prader). Annals of Human Biology, Vol. 7, No. 6, 1980, pp. 507-528.</a:t>
            </a:r>
          </a:p>
          <a:p>
            <a:endParaRPr lang="nl-NL" dirty="0"/>
          </a:p>
        </p:txBody>
      </p:sp>
      <p:sp>
        <p:nvSpPr>
          <p:cNvPr id="4" name="Tijdelijke aanduiding voor tekst 3"/>
          <p:cNvSpPr>
            <a:spLocks noGrp="1"/>
          </p:cNvSpPr>
          <p:nvPr>
            <p:ph type="body" sz="quarter" idx="15"/>
          </p:nvPr>
        </p:nvSpPr>
        <p:spPr/>
        <p:txBody>
          <a:bodyPr/>
          <a:lstStyle/>
          <a:p>
            <a:r>
              <a:rPr lang="en-US" altLang="nl-NL" dirty="0" err="1"/>
              <a:t>Groeispurt</a:t>
            </a:r>
            <a:r>
              <a:rPr lang="en-US" altLang="nl-NL" dirty="0"/>
              <a:t>…</a:t>
            </a:r>
            <a:endParaRPr lang="nl-NL" dirty="0"/>
          </a:p>
        </p:txBody>
      </p:sp>
      <p:pic>
        <p:nvPicPr>
          <p:cNvPr id="5" name="Picture 6" descr="C:\Users\Birol&amp;Elnie\Desktop\growth6.jpg">
            <a:extLst>
              <a:ext uri="{FF2B5EF4-FFF2-40B4-BE49-F238E27FC236}">
                <a16:creationId xmlns:a16="http://schemas.microsoft.com/office/drawing/2014/main" id="{A3EE4841-B66C-4736-B509-E64908D970F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02784" y="2180861"/>
            <a:ext cx="4457700" cy="38465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1">
            <a:extLst>
              <a:ext uri="{FF2B5EF4-FFF2-40B4-BE49-F238E27FC236}">
                <a16:creationId xmlns:a16="http://schemas.microsoft.com/office/drawing/2014/main" id="{CB12A2E9-ABBF-4D43-88A9-3451C175B507}"/>
              </a:ext>
            </a:extLst>
          </p:cNvPr>
          <p:cNvSpPr txBox="1">
            <a:spLocks noChangeArrowheads="1"/>
          </p:cNvSpPr>
          <p:nvPr/>
        </p:nvSpPr>
        <p:spPr bwMode="auto">
          <a:xfrm rot="21060569">
            <a:off x="6834485" y="2205115"/>
            <a:ext cx="2808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spcBef>
                <a:spcPct val="0"/>
              </a:spcBef>
              <a:buFontTx/>
              <a:buNone/>
            </a:pPr>
            <a:r>
              <a:rPr lang="nl-NL" altLang="nl-NL" sz="1800" dirty="0">
                <a:latin typeface="Arial" panose="020B0604020202020204" pitchFamily="34" charset="0"/>
              </a:rPr>
              <a:t>Hormoonhuishouding…</a:t>
            </a:r>
          </a:p>
          <a:p>
            <a:pPr>
              <a:spcBef>
                <a:spcPct val="0"/>
              </a:spcBef>
              <a:buFontTx/>
              <a:buNone/>
            </a:pPr>
            <a:endParaRPr lang="nl-NL" altLang="nl-NL" sz="1800" dirty="0">
              <a:latin typeface="Arial" panose="020B0604020202020204" pitchFamily="34" charset="0"/>
            </a:endParaRPr>
          </a:p>
        </p:txBody>
      </p:sp>
      <p:pic>
        <p:nvPicPr>
          <p:cNvPr id="8" name="Afbeelding 7">
            <a:extLst>
              <a:ext uri="{FF2B5EF4-FFF2-40B4-BE49-F238E27FC236}">
                <a16:creationId xmlns:a16="http://schemas.microsoft.com/office/drawing/2014/main" id="{9240B0A6-9BBA-4E5B-849E-C1E70365A3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84" y="2826444"/>
            <a:ext cx="4215357" cy="2810238"/>
          </a:xfrm>
          <a:prstGeom prst="rect">
            <a:avLst/>
          </a:prstGeom>
        </p:spPr>
      </p:pic>
    </p:spTree>
    <p:extLst>
      <p:ext uri="{BB962C8B-B14F-4D97-AF65-F5344CB8AC3E}">
        <p14:creationId xmlns:p14="http://schemas.microsoft.com/office/powerpoint/2010/main" val="95780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pPr marL="0" indent="0">
              <a:buNone/>
            </a:pPr>
            <a:r>
              <a:rPr lang="nl-NL" altLang="nl-NL" sz="2800" dirty="0">
                <a:solidFill>
                  <a:srgbClr val="005DAA"/>
                </a:solidFill>
                <a:latin typeface="Calibri Light" panose="020F0302020204030204" pitchFamily="34" charset="0"/>
              </a:rPr>
              <a:t>Cognitieve ontwikkeling</a:t>
            </a:r>
          </a:p>
          <a:p>
            <a:pPr>
              <a:defRPr/>
            </a:pPr>
            <a:r>
              <a:rPr lang="nl-NL" dirty="0"/>
              <a:t>Helicopterview?</a:t>
            </a:r>
          </a:p>
          <a:p>
            <a:pPr>
              <a:defRPr/>
            </a:pPr>
            <a:r>
              <a:rPr lang="nl-NL" dirty="0"/>
              <a:t>Probleemoplossend vermogen</a:t>
            </a:r>
          </a:p>
          <a:p>
            <a:pPr>
              <a:defRPr/>
            </a:pPr>
            <a:r>
              <a:rPr lang="nl-NL" dirty="0"/>
              <a:t>Plannen</a:t>
            </a:r>
          </a:p>
          <a:p>
            <a:pPr>
              <a:defRPr/>
            </a:pPr>
            <a:r>
              <a:rPr lang="nl-NL" dirty="0"/>
              <a:t>Keuzes maken</a:t>
            </a:r>
          </a:p>
          <a:p>
            <a:pPr>
              <a:defRPr/>
            </a:pPr>
            <a:r>
              <a:rPr lang="nl-NL" dirty="0"/>
              <a:t>Prioriteiten stellen</a:t>
            </a:r>
          </a:p>
        </p:txBody>
      </p:sp>
      <p:sp>
        <p:nvSpPr>
          <p:cNvPr id="4" name="Tijdelijke aanduiding voor tekst 3"/>
          <p:cNvSpPr>
            <a:spLocks noGrp="1"/>
          </p:cNvSpPr>
          <p:nvPr>
            <p:ph type="body" sz="quarter" idx="15"/>
          </p:nvPr>
        </p:nvSpPr>
        <p:spPr/>
        <p:txBody>
          <a:bodyPr/>
          <a:lstStyle/>
          <a:p>
            <a:r>
              <a:rPr lang="nl-NL" altLang="nl-NL" sz="5400" dirty="0"/>
              <a:t>Het puberende brein</a:t>
            </a:r>
            <a:endParaRPr lang="nl-NL" dirty="0"/>
          </a:p>
        </p:txBody>
      </p:sp>
      <p:pic>
        <p:nvPicPr>
          <p:cNvPr id="5" name="Picture 5">
            <a:extLst>
              <a:ext uri="{FF2B5EF4-FFF2-40B4-BE49-F238E27FC236}">
                <a16:creationId xmlns:a16="http://schemas.microsoft.com/office/drawing/2014/main" id="{59CE69F7-E532-4B56-8EA4-524967A37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2180861"/>
            <a:ext cx="2643188"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55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a:xfrm>
            <a:off x="1106525" y="3081867"/>
            <a:ext cx="10367433" cy="2843378"/>
          </a:xfrm>
        </p:spPr>
        <p:txBody>
          <a:bodyPr/>
          <a:lstStyle/>
          <a:p>
            <a:pPr marL="0" indent="0">
              <a:buFont typeface="Wingdings" panose="05000000000000000000" pitchFamily="2" charset="2"/>
              <a:buNone/>
            </a:pPr>
            <a:r>
              <a:rPr lang="nl-NL" altLang="nl-NL" dirty="0"/>
              <a:t>En invloed van emotie:</a:t>
            </a:r>
          </a:p>
          <a:p>
            <a:pPr marL="0" indent="0">
              <a:buFont typeface="Wingdings" panose="05000000000000000000" pitchFamily="2" charset="2"/>
              <a:buNone/>
            </a:pPr>
            <a:endParaRPr lang="nl-NL" altLang="nl-NL" dirty="0"/>
          </a:p>
          <a:p>
            <a:pPr marL="0" indent="0">
              <a:buFont typeface="Wingdings" panose="05000000000000000000" pitchFamily="2" charset="2"/>
              <a:buNone/>
            </a:pPr>
            <a:r>
              <a:rPr lang="nl-NL" altLang="nl-NL" dirty="0"/>
              <a:t>Het pleziercentrum (nucleus </a:t>
            </a:r>
          </a:p>
          <a:p>
            <a:pPr marL="0" indent="0">
              <a:buFont typeface="Wingdings" panose="05000000000000000000" pitchFamily="2" charset="2"/>
              <a:buNone/>
            </a:pPr>
            <a:r>
              <a:rPr lang="nl-NL" altLang="nl-NL" dirty="0"/>
              <a:t>accumbens)</a:t>
            </a:r>
          </a:p>
          <a:p>
            <a:pPr marL="0" indent="0">
              <a:buFont typeface="Wingdings" panose="05000000000000000000" pitchFamily="2" charset="2"/>
              <a:buNone/>
            </a:pPr>
            <a:endParaRPr lang="nl-NL" altLang="nl-NL" dirty="0"/>
          </a:p>
          <a:p>
            <a:pPr marL="0" indent="0">
              <a:buFont typeface="Wingdings" panose="05000000000000000000" pitchFamily="2" charset="2"/>
              <a:buNone/>
            </a:pPr>
            <a:r>
              <a:rPr lang="nl-NL" altLang="nl-NL" dirty="0"/>
              <a:t>Korte – lange termijn</a:t>
            </a:r>
          </a:p>
          <a:p>
            <a:endParaRPr lang="nl-NL" dirty="0"/>
          </a:p>
        </p:txBody>
      </p:sp>
      <p:sp>
        <p:nvSpPr>
          <p:cNvPr id="4" name="Tijdelijke aanduiding voor tekst 3"/>
          <p:cNvSpPr>
            <a:spLocks noGrp="1"/>
          </p:cNvSpPr>
          <p:nvPr>
            <p:ph type="body" sz="quarter" idx="15"/>
          </p:nvPr>
        </p:nvSpPr>
        <p:spPr>
          <a:xfrm>
            <a:off x="1102784" y="1221318"/>
            <a:ext cx="10369549" cy="1860549"/>
          </a:xfrm>
        </p:spPr>
        <p:txBody>
          <a:bodyPr/>
          <a:lstStyle/>
          <a:p>
            <a:r>
              <a:rPr lang="nl-NL" altLang="nl-NL" dirty="0"/>
              <a:t>Cognitieve ontwikkeling en…</a:t>
            </a:r>
            <a:br>
              <a:rPr lang="nl-NL" altLang="nl-NL" dirty="0"/>
            </a:br>
            <a:r>
              <a:rPr lang="nl-NL" altLang="nl-NL" dirty="0"/>
              <a:t>beslissingen nemen…</a:t>
            </a:r>
            <a:endParaRPr lang="nl-NL" dirty="0"/>
          </a:p>
        </p:txBody>
      </p:sp>
      <p:pic>
        <p:nvPicPr>
          <p:cNvPr id="7" name="Afbeelding 6">
            <a:extLst>
              <a:ext uri="{FF2B5EF4-FFF2-40B4-BE49-F238E27FC236}">
                <a16:creationId xmlns:a16="http://schemas.microsoft.com/office/drawing/2014/main" id="{5654CF0A-C4B6-5640-3AF9-92C5E8D0D9D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78428" y="2603514"/>
            <a:ext cx="4677345" cy="3293505"/>
          </a:xfrm>
          <a:prstGeom prst="rect">
            <a:avLst/>
          </a:prstGeom>
        </p:spPr>
      </p:pic>
      <p:sp>
        <p:nvSpPr>
          <p:cNvPr id="8" name="Tekstvak 7">
            <a:extLst>
              <a:ext uri="{FF2B5EF4-FFF2-40B4-BE49-F238E27FC236}">
                <a16:creationId xmlns:a16="http://schemas.microsoft.com/office/drawing/2014/main" id="{6C425DAA-4733-3C85-D93E-46723413A153}"/>
              </a:ext>
            </a:extLst>
          </p:cNvPr>
          <p:cNvSpPr txBox="1"/>
          <p:nvPr/>
        </p:nvSpPr>
        <p:spPr>
          <a:xfrm>
            <a:off x="7636933" y="9708230"/>
            <a:ext cx="3251711" cy="230832"/>
          </a:xfrm>
          <a:prstGeom prst="rect">
            <a:avLst/>
          </a:prstGeom>
          <a:noFill/>
        </p:spPr>
        <p:txBody>
          <a:bodyPr wrap="square" rtlCol="0">
            <a:spAutoFit/>
          </a:bodyPr>
          <a:lstStyle/>
          <a:p>
            <a:r>
              <a:rPr lang="nl-NL" sz="900">
                <a:hlinkClick r:id="rId4" tooltip="https://www.oist.jp/news-center/photos/dopamine-pathways"/>
              </a:rPr>
              <a:t>Deze foto</a:t>
            </a:r>
            <a:r>
              <a:rPr lang="nl-NL" sz="900"/>
              <a:t> van Onbekende auteur is gelicentieerd onder </a:t>
            </a:r>
            <a:r>
              <a:rPr lang="nl-NL" sz="900">
                <a:hlinkClick r:id="rId5" tooltip="https://creativecommons.org/licenses/by/3.0/"/>
              </a:rPr>
              <a:t>CC BY</a:t>
            </a:r>
            <a:endParaRPr lang="nl-NL" sz="900"/>
          </a:p>
        </p:txBody>
      </p:sp>
      <p:pic>
        <p:nvPicPr>
          <p:cNvPr id="10" name="Afbeelding 9">
            <a:extLst>
              <a:ext uri="{FF2B5EF4-FFF2-40B4-BE49-F238E27FC236}">
                <a16:creationId xmlns:a16="http://schemas.microsoft.com/office/drawing/2014/main" id="{7B208D03-7626-8B4E-0EB8-28DD3BF7D15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390922" y="3071795"/>
            <a:ext cx="3246011" cy="2651671"/>
          </a:xfrm>
          <a:prstGeom prst="rect">
            <a:avLst/>
          </a:prstGeom>
        </p:spPr>
      </p:pic>
      <p:sp>
        <p:nvSpPr>
          <p:cNvPr id="11" name="Tekstvak 10">
            <a:extLst>
              <a:ext uri="{FF2B5EF4-FFF2-40B4-BE49-F238E27FC236}">
                <a16:creationId xmlns:a16="http://schemas.microsoft.com/office/drawing/2014/main" id="{191231E2-5443-D5D3-1581-5845628F118C}"/>
              </a:ext>
            </a:extLst>
          </p:cNvPr>
          <p:cNvSpPr txBox="1"/>
          <p:nvPr/>
        </p:nvSpPr>
        <p:spPr>
          <a:xfrm>
            <a:off x="4292600" y="4902200"/>
            <a:ext cx="3606800" cy="230832"/>
          </a:xfrm>
          <a:prstGeom prst="rect">
            <a:avLst/>
          </a:prstGeom>
          <a:noFill/>
        </p:spPr>
        <p:txBody>
          <a:bodyPr wrap="square" rtlCol="0">
            <a:spAutoFit/>
          </a:bodyPr>
          <a:lstStyle/>
          <a:p>
            <a:r>
              <a:rPr lang="nl-NL" sz="900">
                <a:hlinkClick r:id="rId7" tooltip="https://knowingneurons.com/words-amygdala-small/"/>
              </a:rPr>
              <a:t>Deze foto</a:t>
            </a:r>
            <a:r>
              <a:rPr lang="nl-NL" sz="900"/>
              <a:t> van Onbekende auteur is gelicentieerd onder </a:t>
            </a:r>
            <a:r>
              <a:rPr lang="nl-NL" sz="900">
                <a:hlinkClick r:id="rId8" tooltip="https://creativecommons.org/licenses/by-nc-nd/3.0/"/>
              </a:rPr>
              <a:t>CC BY-NC-ND</a:t>
            </a:r>
            <a:endParaRPr lang="nl-NL" sz="900"/>
          </a:p>
        </p:txBody>
      </p:sp>
    </p:spTree>
    <p:extLst>
      <p:ext uri="{BB962C8B-B14F-4D97-AF65-F5344CB8AC3E}">
        <p14:creationId xmlns:p14="http://schemas.microsoft.com/office/powerpoint/2010/main" val="45612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pPr marL="0" indent="0">
              <a:buNone/>
            </a:pPr>
            <a:endParaRPr lang="nl-NL" sz="2800" dirty="0">
              <a:solidFill>
                <a:srgbClr val="005DAA"/>
              </a:solidFill>
              <a:latin typeface="Calibri Light" panose="020F0302020204030204" pitchFamily="34" charset="0"/>
            </a:endParaRPr>
          </a:p>
          <a:p>
            <a:pPr marL="0" indent="0">
              <a:buNone/>
            </a:pPr>
            <a:r>
              <a:rPr lang="nl-NL" sz="2800" dirty="0">
                <a:solidFill>
                  <a:srgbClr val="005DAA"/>
                </a:solidFill>
                <a:latin typeface="Calibri Light" panose="020F0302020204030204" pitchFamily="34" charset="0"/>
              </a:rPr>
              <a:t>Formeel-operationeel denken (PIAGET)</a:t>
            </a:r>
          </a:p>
          <a:p>
            <a:endParaRPr lang="nl-NL" dirty="0"/>
          </a:p>
          <a:p>
            <a:r>
              <a:rPr lang="nl-NL" dirty="0"/>
              <a:t>abstracte veronderstellingen formuleren</a:t>
            </a:r>
          </a:p>
          <a:p>
            <a:r>
              <a:rPr lang="nl-NL" dirty="0"/>
              <a:t>hypothetisch-deductief denken (deductie  inductie)</a:t>
            </a:r>
          </a:p>
          <a:p>
            <a:endParaRPr lang="nl-NL" dirty="0"/>
          </a:p>
          <a:p>
            <a:pPr marL="0" indent="0" algn="ctr">
              <a:buNone/>
            </a:pPr>
            <a:r>
              <a:rPr lang="nl-NL" sz="2400" dirty="0"/>
              <a:t>Stelling: Als het regent, wordt alles wat buiten is nat.</a:t>
            </a:r>
            <a:br>
              <a:rPr lang="nl-NL" sz="2400" dirty="0"/>
            </a:br>
            <a:r>
              <a:rPr lang="nl-NL" sz="2400" dirty="0"/>
              <a:t>Het regent, mijn fiets staat buiten, Mijn fiets wordt nat. Deductie of inductie?</a:t>
            </a:r>
          </a:p>
          <a:p>
            <a:endParaRPr lang="nl-NL" dirty="0"/>
          </a:p>
        </p:txBody>
      </p:sp>
      <p:sp>
        <p:nvSpPr>
          <p:cNvPr id="4" name="Tijdelijke aanduiding voor tekst 3"/>
          <p:cNvSpPr>
            <a:spLocks noGrp="1"/>
          </p:cNvSpPr>
          <p:nvPr>
            <p:ph type="body" sz="quarter" idx="15"/>
          </p:nvPr>
        </p:nvSpPr>
        <p:spPr/>
        <p:txBody>
          <a:bodyPr/>
          <a:lstStyle/>
          <a:p>
            <a:r>
              <a:rPr lang="en-US" altLang="nl-NL" sz="5400" dirty="0" err="1"/>
              <a:t>Cognitieve</a:t>
            </a:r>
            <a:r>
              <a:rPr lang="en-US" altLang="nl-NL" sz="5400" dirty="0"/>
              <a:t> </a:t>
            </a:r>
            <a:r>
              <a:rPr lang="en-US" altLang="nl-NL" sz="5400" dirty="0" err="1"/>
              <a:t>ontwikkeling</a:t>
            </a:r>
            <a:endParaRPr lang="nl-NL" dirty="0"/>
          </a:p>
        </p:txBody>
      </p:sp>
    </p:spTree>
    <p:extLst>
      <p:ext uri="{BB962C8B-B14F-4D97-AF65-F5344CB8AC3E}">
        <p14:creationId xmlns:p14="http://schemas.microsoft.com/office/powerpoint/2010/main" val="97040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a:xfrm>
            <a:off x="1106525" y="2750509"/>
            <a:ext cx="10367433" cy="3174736"/>
          </a:xfrm>
        </p:spPr>
        <p:txBody>
          <a:bodyPr/>
          <a:lstStyle/>
          <a:p>
            <a:r>
              <a:rPr lang="nl-NL" altLang="nl-NL" sz="2000" dirty="0">
                <a:latin typeface="Arial" panose="020B0604020202020204" pitchFamily="34" charset="0"/>
              </a:rPr>
              <a:t>“Psychosociaal moratorium?” </a:t>
            </a:r>
          </a:p>
          <a:p>
            <a:pPr lvl="1"/>
            <a:r>
              <a:rPr lang="nl-NL" altLang="nl-NL" i="1" dirty="0"/>
              <a:t>Wie ben ik?</a:t>
            </a:r>
          </a:p>
          <a:p>
            <a:pPr lvl="1"/>
            <a:r>
              <a:rPr lang="nl-NL" altLang="nl-NL" i="1" dirty="0"/>
              <a:t>Waar hoor ik bij</a:t>
            </a:r>
            <a:endParaRPr lang="en-US" altLang="nl-NL" i="1" dirty="0"/>
          </a:p>
          <a:p>
            <a:pPr marL="0" indent="0" algn="ctr">
              <a:buNone/>
            </a:pPr>
            <a:endParaRPr lang="en-US" altLang="nl-NL" sz="2800" dirty="0">
              <a:solidFill>
                <a:srgbClr val="005DAA"/>
              </a:solidFill>
              <a:latin typeface="Calibri Light" panose="020F0302020204030204" pitchFamily="34" charset="0"/>
            </a:endParaRPr>
          </a:p>
          <a:p>
            <a:pPr marL="0" indent="0" algn="ctr">
              <a:buNone/>
            </a:pPr>
            <a:endParaRPr lang="en-US" altLang="nl-NL" sz="2800" dirty="0">
              <a:solidFill>
                <a:srgbClr val="005DAA"/>
              </a:solidFill>
              <a:latin typeface="Calibri Light" panose="020F0302020204030204" pitchFamily="34" charset="0"/>
            </a:endParaRPr>
          </a:p>
          <a:p>
            <a:pPr marL="0" indent="0" algn="ctr">
              <a:buNone/>
            </a:pPr>
            <a:endParaRPr lang="en-US" altLang="nl-NL" sz="2800" dirty="0">
              <a:solidFill>
                <a:srgbClr val="005DAA"/>
              </a:solidFill>
              <a:latin typeface="Calibri Light" panose="020F0302020204030204" pitchFamily="34" charset="0"/>
            </a:endParaRPr>
          </a:p>
          <a:p>
            <a:pPr marL="0" indent="0" algn="ctr">
              <a:buNone/>
            </a:pPr>
            <a:endParaRPr lang="en-US" altLang="nl-NL" sz="2800" dirty="0">
              <a:solidFill>
                <a:srgbClr val="005DAA"/>
              </a:solidFill>
              <a:latin typeface="Calibri Light" panose="020F0302020204030204" pitchFamily="34" charset="0"/>
            </a:endParaRPr>
          </a:p>
          <a:p>
            <a:pPr marL="0" indent="0" algn="ctr">
              <a:buNone/>
            </a:pPr>
            <a:r>
              <a:rPr lang="en-US" altLang="nl-NL" sz="2800" dirty="0">
                <a:solidFill>
                  <a:srgbClr val="005DAA"/>
                </a:solidFill>
                <a:latin typeface="Calibri Light" panose="020F0302020204030204" pitchFamily="34" charset="0"/>
              </a:rPr>
              <a:t>Identity foreclosure &amp; Identity confusion</a:t>
            </a:r>
            <a:endParaRPr lang="en-GB" altLang="nl-NL" sz="2800" dirty="0">
              <a:solidFill>
                <a:srgbClr val="005DAA"/>
              </a:solidFill>
              <a:latin typeface="Calibri Light" panose="020F0302020204030204" pitchFamily="34" charset="0"/>
            </a:endParaRPr>
          </a:p>
          <a:p>
            <a:endParaRPr lang="nl-NL" dirty="0"/>
          </a:p>
        </p:txBody>
      </p:sp>
      <p:sp>
        <p:nvSpPr>
          <p:cNvPr id="4" name="Tijdelijke aanduiding voor tekst 3"/>
          <p:cNvSpPr>
            <a:spLocks noGrp="1"/>
          </p:cNvSpPr>
          <p:nvPr>
            <p:ph type="body" sz="quarter" idx="15"/>
          </p:nvPr>
        </p:nvSpPr>
        <p:spPr/>
        <p:txBody>
          <a:bodyPr/>
          <a:lstStyle/>
          <a:p>
            <a:r>
              <a:rPr lang="en-US" altLang="nl-NL" sz="5400" dirty="0" err="1"/>
              <a:t>Identiteitsontwikkeling</a:t>
            </a:r>
            <a:r>
              <a:rPr lang="en-US" altLang="nl-NL" sz="5400" dirty="0"/>
              <a:t>	 </a:t>
            </a:r>
            <a:r>
              <a:rPr lang="en-US" altLang="nl-NL" sz="4000" dirty="0"/>
              <a:t>(Erikson)</a:t>
            </a:r>
            <a:endParaRPr lang="nl-NL" dirty="0"/>
          </a:p>
        </p:txBody>
      </p:sp>
      <p:pic>
        <p:nvPicPr>
          <p:cNvPr id="5" name="Picture 5" descr="pagetitle_identiteit_imago_image">
            <a:extLst>
              <a:ext uri="{FF2B5EF4-FFF2-40B4-BE49-F238E27FC236}">
                <a16:creationId xmlns:a16="http://schemas.microsoft.com/office/drawing/2014/main" id="{5A8FA1A9-66B0-4C97-B012-ACB79A6C0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620" y="2750509"/>
            <a:ext cx="2301875"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53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205561" cy="480000"/>
          </a:xfrm>
        </p:spPr>
        <p:txBody>
          <a:bodyPr/>
          <a:lstStyle/>
          <a:p>
            <a:r>
              <a:rPr lang="nl-NL" dirty="0"/>
              <a:t>Hoofdstuk 6 De p</a:t>
            </a:r>
            <a:r>
              <a:rPr lang="en-US" altLang="nl-NL" dirty="0" err="1"/>
              <a:t>uberteit</a:t>
            </a:r>
            <a:r>
              <a:rPr lang="en-US" altLang="nl-NL" dirty="0"/>
              <a:t> of de </a:t>
            </a:r>
            <a:r>
              <a:rPr lang="en-US" altLang="nl-NL" dirty="0" err="1"/>
              <a:t>adolescentie</a:t>
            </a:r>
            <a:endParaRPr lang="nl-NL" dirty="0"/>
          </a:p>
        </p:txBody>
      </p:sp>
      <p:sp>
        <p:nvSpPr>
          <p:cNvPr id="3" name="Tijdelijke aanduiding voor tekst 2"/>
          <p:cNvSpPr>
            <a:spLocks noGrp="1"/>
          </p:cNvSpPr>
          <p:nvPr>
            <p:ph type="body" sz="quarter" idx="14"/>
          </p:nvPr>
        </p:nvSpPr>
        <p:spPr/>
        <p:txBody>
          <a:bodyPr/>
          <a:lstStyle/>
          <a:p>
            <a:pPr marL="0" indent="0">
              <a:buNone/>
            </a:pPr>
            <a:r>
              <a:rPr lang="nl-NL" sz="2800" dirty="0">
                <a:solidFill>
                  <a:srgbClr val="005DAA"/>
                </a:solidFill>
                <a:latin typeface="Calibri Light" panose="020F0302020204030204" pitchFamily="34" charset="0"/>
              </a:rPr>
              <a:t>I have </a:t>
            </a:r>
            <a:r>
              <a:rPr lang="nl-NL" sz="2800" dirty="0" err="1">
                <a:solidFill>
                  <a:srgbClr val="005DAA"/>
                </a:solidFill>
                <a:latin typeface="Calibri Light" panose="020F0302020204030204" pitchFamily="34" charset="0"/>
              </a:rPr>
              <a:t>to</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learn</a:t>
            </a:r>
            <a:r>
              <a:rPr lang="nl-NL" sz="2800" dirty="0">
                <a:solidFill>
                  <a:srgbClr val="005DAA"/>
                </a:solidFill>
                <a:latin typeface="Calibri Light" panose="020F0302020204030204" pitchFamily="34" charset="0"/>
              </a:rPr>
              <a:t>, have </a:t>
            </a:r>
            <a:r>
              <a:rPr lang="nl-NL" sz="2800" dirty="0" err="1">
                <a:solidFill>
                  <a:srgbClr val="005DAA"/>
                </a:solidFill>
                <a:latin typeface="Calibri Light" panose="020F0302020204030204" pitchFamily="34" charset="0"/>
              </a:rPr>
              <a:t>to</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try</a:t>
            </a:r>
            <a:r>
              <a:rPr lang="nl-NL" sz="2800" dirty="0">
                <a:solidFill>
                  <a:srgbClr val="005DAA"/>
                </a:solidFill>
                <a:latin typeface="Calibri Light" panose="020F0302020204030204" pitchFamily="34" charset="0"/>
              </a:rPr>
              <a:t>, have </a:t>
            </a:r>
            <a:r>
              <a:rPr lang="nl-NL" sz="2800" dirty="0" err="1">
                <a:solidFill>
                  <a:srgbClr val="005DAA"/>
                </a:solidFill>
                <a:latin typeface="Calibri Light" panose="020F0302020204030204" pitchFamily="34" charset="0"/>
              </a:rPr>
              <a:t>to</a:t>
            </a:r>
            <a:r>
              <a:rPr lang="nl-NL" sz="2800" dirty="0">
                <a:solidFill>
                  <a:srgbClr val="005DAA"/>
                </a:solidFill>
                <a:latin typeface="Calibri Light" panose="020F0302020204030204" pitchFamily="34" charset="0"/>
              </a:rPr>
              <a:t> trust, I have </a:t>
            </a:r>
            <a:r>
              <a:rPr lang="nl-NL" sz="2800" dirty="0" err="1">
                <a:solidFill>
                  <a:srgbClr val="005DAA"/>
                </a:solidFill>
                <a:latin typeface="Calibri Light" panose="020F0302020204030204" pitchFamily="34" charset="0"/>
              </a:rPr>
              <a:t>to</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cry</a:t>
            </a:r>
            <a:r>
              <a:rPr lang="nl-NL" sz="2800" dirty="0">
                <a:solidFill>
                  <a:srgbClr val="005DAA"/>
                </a:solidFill>
                <a:latin typeface="Calibri Light" panose="020F0302020204030204" pitchFamily="34" charset="0"/>
              </a:rPr>
              <a:t>. </a:t>
            </a:r>
          </a:p>
          <a:p>
            <a:pPr marL="0" indent="0">
              <a:buNone/>
            </a:pPr>
            <a:r>
              <a:rPr lang="nl-NL" sz="2800" dirty="0">
                <a:solidFill>
                  <a:srgbClr val="005DAA"/>
                </a:solidFill>
                <a:latin typeface="Calibri Light" panose="020F0302020204030204" pitchFamily="34" charset="0"/>
              </a:rPr>
              <a:t>Have </a:t>
            </a:r>
            <a:r>
              <a:rPr lang="nl-NL" sz="2800" dirty="0" err="1">
                <a:solidFill>
                  <a:srgbClr val="005DAA"/>
                </a:solidFill>
                <a:latin typeface="Calibri Light" panose="020F0302020204030204" pitchFamily="34" charset="0"/>
              </a:rPr>
              <a:t>to</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see</a:t>
            </a:r>
            <a:r>
              <a:rPr lang="nl-NL" sz="2800" dirty="0">
                <a:solidFill>
                  <a:srgbClr val="005DAA"/>
                </a:solidFill>
                <a:latin typeface="Calibri Light" panose="020F0302020204030204" pitchFamily="34" charset="0"/>
              </a:rPr>
              <a:t>, have </a:t>
            </a:r>
            <a:r>
              <a:rPr lang="nl-NL" sz="2800" dirty="0" err="1">
                <a:solidFill>
                  <a:srgbClr val="005DAA"/>
                </a:solidFill>
                <a:latin typeface="Calibri Light" panose="020F0302020204030204" pitchFamily="34" charset="0"/>
              </a:rPr>
              <a:t>to</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know</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that</a:t>
            </a:r>
            <a:r>
              <a:rPr lang="nl-NL" sz="2800" dirty="0">
                <a:solidFill>
                  <a:srgbClr val="005DAA"/>
                </a:solidFill>
                <a:latin typeface="Calibri Light" panose="020F0302020204030204" pitchFamily="34" charset="0"/>
              </a:rPr>
              <a:t> I </a:t>
            </a:r>
            <a:r>
              <a:rPr lang="nl-NL" sz="2800" dirty="0" err="1">
                <a:solidFill>
                  <a:srgbClr val="005DAA"/>
                </a:solidFill>
                <a:latin typeface="Calibri Light" panose="020F0302020204030204" pitchFamily="34" charset="0"/>
              </a:rPr>
              <a:t>can</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be</a:t>
            </a:r>
            <a:r>
              <a:rPr lang="nl-NL" sz="2800" dirty="0">
                <a:solidFill>
                  <a:srgbClr val="005DAA"/>
                </a:solidFill>
                <a:latin typeface="Calibri Light" panose="020F0302020204030204" pitchFamily="34" charset="0"/>
              </a:rPr>
              <a:t> </a:t>
            </a:r>
            <a:r>
              <a:rPr lang="nl-NL" sz="2800" dirty="0" err="1">
                <a:solidFill>
                  <a:srgbClr val="005DAA"/>
                </a:solidFill>
                <a:latin typeface="Calibri Light" panose="020F0302020204030204" pitchFamily="34" charset="0"/>
              </a:rPr>
              <a:t>myself</a:t>
            </a:r>
            <a:r>
              <a:rPr lang="nl-NL" sz="2800" dirty="0">
                <a:solidFill>
                  <a:srgbClr val="005DAA"/>
                </a:solidFill>
                <a:latin typeface="Calibri Light" panose="020F0302020204030204" pitchFamily="34" charset="0"/>
              </a:rPr>
              <a:t>…</a:t>
            </a:r>
          </a:p>
          <a:p>
            <a:endParaRPr lang="nl-NL" dirty="0"/>
          </a:p>
          <a:p>
            <a:r>
              <a:rPr lang="nl-NL" dirty="0"/>
              <a:t>(Ik moet leren, moet proberen, moet vertrouwen, moet huilen</a:t>
            </a:r>
            <a:br>
              <a:rPr lang="nl-NL" dirty="0"/>
            </a:br>
            <a:r>
              <a:rPr lang="nl-NL" dirty="0"/>
              <a:t>moet zien, moet weten dat ik mezelf kan zijn…)</a:t>
            </a:r>
          </a:p>
          <a:p>
            <a:endParaRPr lang="nl-NL" dirty="0"/>
          </a:p>
        </p:txBody>
      </p:sp>
      <p:sp>
        <p:nvSpPr>
          <p:cNvPr id="4" name="Tijdelijke aanduiding voor tekst 3"/>
          <p:cNvSpPr>
            <a:spLocks noGrp="1"/>
          </p:cNvSpPr>
          <p:nvPr>
            <p:ph type="body" sz="quarter" idx="15"/>
          </p:nvPr>
        </p:nvSpPr>
        <p:spPr/>
        <p:txBody>
          <a:bodyPr/>
          <a:lstStyle/>
          <a:p>
            <a:r>
              <a:rPr lang="en-US" altLang="nl-NL" sz="4800" dirty="0" err="1"/>
              <a:t>Identiteit</a:t>
            </a:r>
            <a:endParaRPr lang="nl-NL" dirty="0"/>
          </a:p>
        </p:txBody>
      </p:sp>
      <p:pic>
        <p:nvPicPr>
          <p:cNvPr id="5" name="artist - I would stay.mp3">
            <a:hlinkClick r:id="" action="ppaction://media"/>
            <a:extLst>
              <a:ext uri="{FF2B5EF4-FFF2-40B4-BE49-F238E27FC236}">
                <a16:creationId xmlns:a16="http://schemas.microsoft.com/office/drawing/2014/main" id="{41641E77-8D0F-46F9-B56C-A8B12465C19F}"/>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632825" y="3844396"/>
            <a:ext cx="1611842" cy="161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561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86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Template>
  <TotalTime>0</TotalTime>
  <Words>1062</Words>
  <Application>Microsoft Office PowerPoint</Application>
  <PresentationFormat>Breedbeeld</PresentationFormat>
  <Paragraphs>105</Paragraphs>
  <Slides>14</Slides>
  <Notes>11</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Calibri Light</vt:lpstr>
      <vt:lpstr>Wingdings</vt:lpstr>
      <vt:lpstr>Wingdings 2</vt:lpstr>
      <vt:lpstr>sjabloon_v01</vt:lpstr>
      <vt:lpstr>Levensfasen De ontwikkelingspsychologie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redactie</cp:lastModifiedBy>
  <cp:revision>13</cp:revision>
  <dcterms:created xsi:type="dcterms:W3CDTF">2016-02-12T10:20:24Z</dcterms:created>
  <dcterms:modified xsi:type="dcterms:W3CDTF">2023-01-23T15:09:50Z</dcterms:modified>
</cp:coreProperties>
</file>