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8" r:id="rId4"/>
    <p:sldId id="260" r:id="rId5"/>
    <p:sldId id="271" r:id="rId6"/>
    <p:sldId id="269" r:id="rId7"/>
    <p:sldId id="270" r:id="rId8"/>
    <p:sldId id="261" r:id="rId9"/>
    <p:sldId id="273" r:id="rId10"/>
    <p:sldId id="272" r:id="rId11"/>
    <p:sldId id="262" r:id="rId12"/>
    <p:sldId id="264" r:id="rId13"/>
    <p:sldId id="265" r:id="rId14"/>
    <p:sldId id="266" r:id="rId15"/>
    <p:sldId id="259" r:id="rId16"/>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B572CE-D369-4C1E-A2D3-6DB32DA137B3}" v="6" dt="2023-01-23T15:15:36.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3FB572CE-D369-4C1E-A2D3-6DB32DA137B3}"/>
    <pc:docChg chg="custSel modSld">
      <pc:chgData name="Isabel Vis" userId="46b1903ed2cff62d" providerId="LiveId" clId="{3FB572CE-D369-4C1E-A2D3-6DB32DA137B3}" dt="2023-01-23T15:15:36.294" v="64"/>
      <pc:docMkLst>
        <pc:docMk/>
      </pc:docMkLst>
      <pc:sldChg chg="modSp mod">
        <pc:chgData name="Isabel Vis" userId="46b1903ed2cff62d" providerId="LiveId" clId="{3FB572CE-D369-4C1E-A2D3-6DB32DA137B3}" dt="2023-01-23T15:09:57.208" v="36"/>
        <pc:sldMkLst>
          <pc:docMk/>
          <pc:sldMk cId="1453782848" sldId="256"/>
        </pc:sldMkLst>
        <pc:spChg chg="mod">
          <ac:chgData name="Isabel Vis" userId="46b1903ed2cff62d" providerId="LiveId" clId="{3FB572CE-D369-4C1E-A2D3-6DB32DA137B3}" dt="2023-01-23T15:09:57.208" v="36"/>
          <ac:spMkLst>
            <pc:docMk/>
            <pc:sldMk cId="1453782848" sldId="256"/>
            <ac:spMk id="4" creationId="{576CD42D-3660-4A76-AD78-1D806518F255}"/>
          </ac:spMkLst>
        </pc:spChg>
      </pc:sldChg>
      <pc:sldChg chg="modSp mod">
        <pc:chgData name="Isabel Vis" userId="46b1903ed2cff62d" providerId="LiveId" clId="{3FB572CE-D369-4C1E-A2D3-6DB32DA137B3}" dt="2023-01-23T12:44:49.145" v="3" actId="20577"/>
        <pc:sldMkLst>
          <pc:docMk/>
          <pc:sldMk cId="3740148784" sldId="260"/>
        </pc:sldMkLst>
        <pc:spChg chg="mod">
          <ac:chgData name="Isabel Vis" userId="46b1903ed2cff62d" providerId="LiveId" clId="{3FB572CE-D369-4C1E-A2D3-6DB32DA137B3}" dt="2023-01-23T12:44:49.145" v="3" actId="20577"/>
          <ac:spMkLst>
            <pc:docMk/>
            <pc:sldMk cId="3740148784" sldId="260"/>
            <ac:spMk id="3" creationId="{00000000-0000-0000-0000-000000000000}"/>
          </ac:spMkLst>
        </pc:spChg>
      </pc:sldChg>
      <pc:sldChg chg="modSp mod">
        <pc:chgData name="Isabel Vis" userId="46b1903ed2cff62d" providerId="LiveId" clId="{3FB572CE-D369-4C1E-A2D3-6DB32DA137B3}" dt="2023-01-23T12:46:29.728" v="33" actId="20577"/>
        <pc:sldMkLst>
          <pc:docMk/>
          <pc:sldMk cId="2972521440" sldId="262"/>
        </pc:sldMkLst>
        <pc:spChg chg="mod">
          <ac:chgData name="Isabel Vis" userId="46b1903ed2cff62d" providerId="LiveId" clId="{3FB572CE-D369-4C1E-A2D3-6DB32DA137B3}" dt="2023-01-23T12:46:29.728" v="33" actId="20577"/>
          <ac:spMkLst>
            <pc:docMk/>
            <pc:sldMk cId="2972521440" sldId="262"/>
            <ac:spMk id="3" creationId="{00000000-0000-0000-0000-000000000000}"/>
          </ac:spMkLst>
        </pc:spChg>
      </pc:sldChg>
      <pc:sldChg chg="modSp mod">
        <pc:chgData name="Isabel Vis" userId="46b1903ed2cff62d" providerId="LiveId" clId="{3FB572CE-D369-4C1E-A2D3-6DB32DA137B3}" dt="2023-01-23T12:46:42.239" v="35" actId="6549"/>
        <pc:sldMkLst>
          <pc:docMk/>
          <pc:sldMk cId="59042394" sldId="266"/>
        </pc:sldMkLst>
        <pc:spChg chg="mod">
          <ac:chgData name="Isabel Vis" userId="46b1903ed2cff62d" providerId="LiveId" clId="{3FB572CE-D369-4C1E-A2D3-6DB32DA137B3}" dt="2023-01-23T12:46:42.239" v="35" actId="6549"/>
          <ac:spMkLst>
            <pc:docMk/>
            <pc:sldMk cId="59042394" sldId="266"/>
            <ac:spMk id="3" creationId="{00000000-0000-0000-0000-000000000000}"/>
          </ac:spMkLst>
        </pc:spChg>
      </pc:sldChg>
      <pc:sldChg chg="modSp mod">
        <pc:chgData name="Isabel Vis" userId="46b1903ed2cff62d" providerId="LiveId" clId="{3FB572CE-D369-4C1E-A2D3-6DB32DA137B3}" dt="2023-01-23T15:15:08.060" v="54" actId="20577"/>
        <pc:sldMkLst>
          <pc:docMk/>
          <pc:sldMk cId="892792249" sldId="269"/>
        </pc:sldMkLst>
        <pc:spChg chg="mod">
          <ac:chgData name="Isabel Vis" userId="46b1903ed2cff62d" providerId="LiveId" clId="{3FB572CE-D369-4C1E-A2D3-6DB32DA137B3}" dt="2023-01-23T15:15:08.060" v="54" actId="20577"/>
          <ac:spMkLst>
            <pc:docMk/>
            <pc:sldMk cId="892792249" sldId="269"/>
            <ac:spMk id="2" creationId="{60DECEA3-A24B-2472-E782-A30F85535695}"/>
          </ac:spMkLst>
        </pc:spChg>
        <pc:spChg chg="mod">
          <ac:chgData name="Isabel Vis" userId="46b1903ed2cff62d" providerId="LiveId" clId="{3FB572CE-D369-4C1E-A2D3-6DB32DA137B3}" dt="2023-01-23T12:45:30.478" v="20" actId="6549"/>
          <ac:spMkLst>
            <pc:docMk/>
            <pc:sldMk cId="892792249" sldId="269"/>
            <ac:spMk id="3" creationId="{69AAE8E1-C4D4-2285-C328-8AEB374A1FF0}"/>
          </ac:spMkLst>
        </pc:spChg>
        <pc:picChg chg="mod">
          <ac:chgData name="Isabel Vis" userId="46b1903ed2cff62d" providerId="LiveId" clId="{3FB572CE-D369-4C1E-A2D3-6DB32DA137B3}" dt="2023-01-23T12:45:29.075" v="19" actId="1076"/>
          <ac:picMkLst>
            <pc:docMk/>
            <pc:sldMk cId="892792249" sldId="269"/>
            <ac:picMk id="9" creationId="{C6ADC99E-759D-B1B7-B56E-179DF43563DC}"/>
          </ac:picMkLst>
        </pc:picChg>
      </pc:sldChg>
      <pc:sldChg chg="addSp delSp modSp mod">
        <pc:chgData name="Isabel Vis" userId="46b1903ed2cff62d" providerId="LiveId" clId="{3FB572CE-D369-4C1E-A2D3-6DB32DA137B3}" dt="2023-01-23T15:15:19.878" v="57"/>
        <pc:sldMkLst>
          <pc:docMk/>
          <pc:sldMk cId="2553445783" sldId="270"/>
        </pc:sldMkLst>
        <pc:spChg chg="del">
          <ac:chgData name="Isabel Vis" userId="46b1903ed2cff62d" providerId="LiveId" clId="{3FB572CE-D369-4C1E-A2D3-6DB32DA137B3}" dt="2023-01-23T15:15:17.265" v="55" actId="478"/>
          <ac:spMkLst>
            <pc:docMk/>
            <pc:sldMk cId="2553445783" sldId="270"/>
            <ac:spMk id="2" creationId="{A5743D59-C7C5-1444-9844-9089F58167E5}"/>
          </ac:spMkLst>
        </pc:spChg>
        <pc:spChg chg="mod">
          <ac:chgData name="Isabel Vis" userId="46b1903ed2cff62d" providerId="LiveId" clId="{3FB572CE-D369-4C1E-A2D3-6DB32DA137B3}" dt="2023-01-23T12:45:50.870" v="26" actId="6549"/>
          <ac:spMkLst>
            <pc:docMk/>
            <pc:sldMk cId="2553445783" sldId="270"/>
            <ac:spMk id="3" creationId="{195A42CD-9259-1EF5-2B61-F38B979BE55A}"/>
          </ac:spMkLst>
        </pc:spChg>
        <pc:spChg chg="add del mod">
          <ac:chgData name="Isabel Vis" userId="46b1903ed2cff62d" providerId="LiveId" clId="{3FB572CE-D369-4C1E-A2D3-6DB32DA137B3}" dt="2023-01-23T15:15:19.620" v="56" actId="478"/>
          <ac:spMkLst>
            <pc:docMk/>
            <pc:sldMk cId="2553445783" sldId="270"/>
            <ac:spMk id="7" creationId="{6E89E2EF-32EC-EFAE-2A81-8EF50B275079}"/>
          </ac:spMkLst>
        </pc:spChg>
        <pc:spChg chg="add mod">
          <ac:chgData name="Isabel Vis" userId="46b1903ed2cff62d" providerId="LiveId" clId="{3FB572CE-D369-4C1E-A2D3-6DB32DA137B3}" dt="2023-01-23T15:15:19.878" v="57"/>
          <ac:spMkLst>
            <pc:docMk/>
            <pc:sldMk cId="2553445783" sldId="270"/>
            <ac:spMk id="8" creationId="{C8662717-8F08-488E-E7F5-FF2ABB213818}"/>
          </ac:spMkLst>
        </pc:spChg>
        <pc:picChg chg="mod">
          <ac:chgData name="Isabel Vis" userId="46b1903ed2cff62d" providerId="LiveId" clId="{3FB572CE-D369-4C1E-A2D3-6DB32DA137B3}" dt="2023-01-23T12:45:53.531" v="27" actId="1076"/>
          <ac:picMkLst>
            <pc:docMk/>
            <pc:sldMk cId="2553445783" sldId="270"/>
            <ac:picMk id="6" creationId="{F76D473D-9B64-BEE1-BEC4-15C6B373AF8F}"/>
          </ac:picMkLst>
        </pc:picChg>
      </pc:sldChg>
      <pc:sldChg chg="addSp delSp modSp mod">
        <pc:chgData name="Isabel Vis" userId="46b1903ed2cff62d" providerId="LiveId" clId="{3FB572CE-D369-4C1E-A2D3-6DB32DA137B3}" dt="2023-01-23T15:14:48.222" v="41"/>
        <pc:sldMkLst>
          <pc:docMk/>
          <pc:sldMk cId="4075214077" sldId="271"/>
        </pc:sldMkLst>
        <pc:spChg chg="del">
          <ac:chgData name="Isabel Vis" userId="46b1903ed2cff62d" providerId="LiveId" clId="{3FB572CE-D369-4C1E-A2D3-6DB32DA137B3}" dt="2023-01-23T15:14:42.763" v="37" actId="478"/>
          <ac:spMkLst>
            <pc:docMk/>
            <pc:sldMk cId="4075214077" sldId="271"/>
            <ac:spMk id="2" creationId="{98DB357D-2C0B-5187-CB37-9BEEE3A422D2}"/>
          </ac:spMkLst>
        </pc:spChg>
        <pc:spChg chg="mod">
          <ac:chgData name="Isabel Vis" userId="46b1903ed2cff62d" providerId="LiveId" clId="{3FB572CE-D369-4C1E-A2D3-6DB32DA137B3}" dt="2023-01-23T12:45:04.165" v="4" actId="255"/>
          <ac:spMkLst>
            <pc:docMk/>
            <pc:sldMk cId="4075214077" sldId="271"/>
            <ac:spMk id="3" creationId="{0F971C35-E2F9-7F36-BD97-D000186C2BA1}"/>
          </ac:spMkLst>
        </pc:spChg>
        <pc:spChg chg="add del mod">
          <ac:chgData name="Isabel Vis" userId="46b1903ed2cff62d" providerId="LiveId" clId="{3FB572CE-D369-4C1E-A2D3-6DB32DA137B3}" dt="2023-01-23T15:14:47.916" v="40" actId="478"/>
          <ac:spMkLst>
            <pc:docMk/>
            <pc:sldMk cId="4075214077" sldId="271"/>
            <ac:spMk id="6" creationId="{3F643D23-99A4-0406-7ED6-0CC8C3925F4D}"/>
          </ac:spMkLst>
        </pc:spChg>
        <pc:spChg chg="add del mod">
          <ac:chgData name="Isabel Vis" userId="46b1903ed2cff62d" providerId="LiveId" clId="{3FB572CE-D369-4C1E-A2D3-6DB32DA137B3}" dt="2023-01-23T15:14:44.785" v="39"/>
          <ac:spMkLst>
            <pc:docMk/>
            <pc:sldMk cId="4075214077" sldId="271"/>
            <ac:spMk id="7" creationId="{9563F03D-54A9-AACF-30CB-B3B374E41D35}"/>
          </ac:spMkLst>
        </pc:spChg>
        <pc:spChg chg="add mod">
          <ac:chgData name="Isabel Vis" userId="46b1903ed2cff62d" providerId="LiveId" clId="{3FB572CE-D369-4C1E-A2D3-6DB32DA137B3}" dt="2023-01-23T15:14:48.222" v="41"/>
          <ac:spMkLst>
            <pc:docMk/>
            <pc:sldMk cId="4075214077" sldId="271"/>
            <ac:spMk id="8" creationId="{A7988E48-9914-00A4-3B8A-2D7983460364}"/>
          </ac:spMkLst>
        </pc:spChg>
      </pc:sldChg>
      <pc:sldChg chg="addSp delSp modSp mod">
        <pc:chgData name="Isabel Vis" userId="46b1903ed2cff62d" providerId="LiveId" clId="{3FB572CE-D369-4C1E-A2D3-6DB32DA137B3}" dt="2023-01-23T15:15:36.294" v="64"/>
        <pc:sldMkLst>
          <pc:docMk/>
          <pc:sldMk cId="525842041" sldId="272"/>
        </pc:sldMkLst>
        <pc:spChg chg="del">
          <ac:chgData name="Isabel Vis" userId="46b1903ed2cff62d" providerId="LiveId" clId="{3FB572CE-D369-4C1E-A2D3-6DB32DA137B3}" dt="2023-01-23T15:15:32.723" v="61" actId="478"/>
          <ac:spMkLst>
            <pc:docMk/>
            <pc:sldMk cId="525842041" sldId="272"/>
            <ac:spMk id="2" creationId="{3A717A74-F4CD-D693-3E7C-F6F0A59D9A77}"/>
          </ac:spMkLst>
        </pc:spChg>
        <pc:spChg chg="mod">
          <ac:chgData name="Isabel Vis" userId="46b1903ed2cff62d" providerId="LiveId" clId="{3FB572CE-D369-4C1E-A2D3-6DB32DA137B3}" dt="2023-01-23T12:46:15.847" v="31" actId="255"/>
          <ac:spMkLst>
            <pc:docMk/>
            <pc:sldMk cId="525842041" sldId="272"/>
            <ac:spMk id="3" creationId="{98D72A46-2B1A-802B-9244-AE95FD255A06}"/>
          </ac:spMkLst>
        </pc:spChg>
        <pc:spChg chg="add del mod">
          <ac:chgData name="Isabel Vis" userId="46b1903ed2cff62d" providerId="LiveId" clId="{3FB572CE-D369-4C1E-A2D3-6DB32DA137B3}" dt="2023-01-23T15:15:35.996" v="63" actId="478"/>
          <ac:spMkLst>
            <pc:docMk/>
            <pc:sldMk cId="525842041" sldId="272"/>
            <ac:spMk id="6" creationId="{2681B8D7-5582-080E-A853-93A00D57F7EC}"/>
          </ac:spMkLst>
        </pc:spChg>
        <pc:spChg chg="add mod">
          <ac:chgData name="Isabel Vis" userId="46b1903ed2cff62d" providerId="LiveId" clId="{3FB572CE-D369-4C1E-A2D3-6DB32DA137B3}" dt="2023-01-23T15:15:36.294" v="64"/>
          <ac:spMkLst>
            <pc:docMk/>
            <pc:sldMk cId="525842041" sldId="272"/>
            <ac:spMk id="7" creationId="{24F6207F-5ADD-A09F-293A-8CE7B76BCFE0}"/>
          </ac:spMkLst>
        </pc:spChg>
      </pc:sldChg>
      <pc:sldChg chg="addSp delSp modSp mod">
        <pc:chgData name="Isabel Vis" userId="46b1903ed2cff62d" providerId="LiveId" clId="{3FB572CE-D369-4C1E-A2D3-6DB32DA137B3}" dt="2023-01-23T15:15:29.221" v="60"/>
        <pc:sldMkLst>
          <pc:docMk/>
          <pc:sldMk cId="2995129671" sldId="273"/>
        </pc:sldMkLst>
        <pc:spChg chg="del">
          <ac:chgData name="Isabel Vis" userId="46b1903ed2cff62d" providerId="LiveId" clId="{3FB572CE-D369-4C1E-A2D3-6DB32DA137B3}" dt="2023-01-23T15:15:26.402" v="58" actId="478"/>
          <ac:spMkLst>
            <pc:docMk/>
            <pc:sldMk cId="2995129671" sldId="273"/>
            <ac:spMk id="2" creationId="{C52ACF22-194F-0BD6-BDFB-622D85DBC51C}"/>
          </ac:spMkLst>
        </pc:spChg>
        <pc:spChg chg="mod">
          <ac:chgData name="Isabel Vis" userId="46b1903ed2cff62d" providerId="LiveId" clId="{3FB572CE-D369-4C1E-A2D3-6DB32DA137B3}" dt="2023-01-23T12:46:04.670" v="29" actId="6549"/>
          <ac:spMkLst>
            <pc:docMk/>
            <pc:sldMk cId="2995129671" sldId="273"/>
            <ac:spMk id="3" creationId="{19AEEAF8-A1A6-11C1-6230-F30E57BBD4AB}"/>
          </ac:spMkLst>
        </pc:spChg>
        <pc:spChg chg="add del mod">
          <ac:chgData name="Isabel Vis" userId="46b1903ed2cff62d" providerId="LiveId" clId="{3FB572CE-D369-4C1E-A2D3-6DB32DA137B3}" dt="2023-01-23T15:15:28.205" v="59" actId="478"/>
          <ac:spMkLst>
            <pc:docMk/>
            <pc:sldMk cId="2995129671" sldId="273"/>
            <ac:spMk id="6" creationId="{28E3128B-3457-A247-29FE-CD377DDE87E6}"/>
          </ac:spMkLst>
        </pc:spChg>
        <pc:spChg chg="add mod">
          <ac:chgData name="Isabel Vis" userId="46b1903ed2cff62d" providerId="LiveId" clId="{3FB572CE-D369-4C1E-A2D3-6DB32DA137B3}" dt="2023-01-23T15:15:29.221" v="60"/>
          <ac:spMkLst>
            <pc:docMk/>
            <pc:sldMk cId="2995129671" sldId="273"/>
            <ac:spMk id="7" creationId="{26EF9D2F-AD9A-9F9B-946A-C696F4E7513F}"/>
          </ac:spMkLst>
        </pc:spChg>
        <pc:picChg chg="mod">
          <ac:chgData name="Isabel Vis" userId="46b1903ed2cff62d" providerId="LiveId" clId="{3FB572CE-D369-4C1E-A2D3-6DB32DA137B3}" dt="2023-01-23T12:46:07.743" v="30" actId="1076"/>
          <ac:picMkLst>
            <pc:docMk/>
            <pc:sldMk cId="2995129671" sldId="273"/>
            <ac:picMk id="9" creationId="{BE002E04-67C2-77FC-0126-69F0E08172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5D5E1-C6B0-4C0D-98C1-384FD8F20FCF}"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07598-59EA-4338-B2F1-5F07ACE9F8E3}" type="slidenum">
              <a:rPr lang="nl-NL" smtClean="0"/>
              <a:t>‹nr.›</a:t>
            </a:fld>
            <a:endParaRPr lang="nl-NL"/>
          </a:p>
        </p:txBody>
      </p:sp>
    </p:spTree>
    <p:extLst>
      <p:ext uri="{BB962C8B-B14F-4D97-AF65-F5344CB8AC3E}">
        <p14:creationId xmlns:p14="http://schemas.microsoft.com/office/powerpoint/2010/main" val="117479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Volwassenheid niet een stabiele eindsituatie, zoals het woord suggereert, (vol- wassen= letterlijk : </a:t>
            </a:r>
            <a:r>
              <a:rPr lang="nl-NL" dirty="0" err="1"/>
              <a:t>vol-groeid</a:t>
            </a:r>
            <a:r>
              <a:rPr lang="nl-NL" dirty="0"/>
              <a:t>) maar een dynamische periode die sterk beïnvloed wordt door iemands leerervaringen.  De fase wordt in drie </a:t>
            </a:r>
            <a:r>
              <a:rPr lang="nl-NL" dirty="0" err="1"/>
              <a:t>subfasen</a:t>
            </a:r>
            <a:r>
              <a:rPr lang="nl-NL" dirty="0"/>
              <a:t> opgeknipt, jong, midden, ouder….</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1</a:t>
            </a:fld>
            <a:endParaRPr lang="nl-NL"/>
          </a:p>
        </p:txBody>
      </p:sp>
    </p:spTree>
    <p:extLst>
      <p:ext uri="{BB962C8B-B14F-4D97-AF65-F5344CB8AC3E}">
        <p14:creationId xmlns:p14="http://schemas.microsoft.com/office/powerpoint/2010/main" val="77274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gegeneerd gevoel bij jonge mensen die al geheel arrivé zijn, waar mensen vroeger 50 jaar over deden. Zij denken dat ze toch beter andere keuzen zouden moeten maken. Veel keuzen liggen rond je dertigste: wel of geen kinderen, wel of geen partner/ huwelijk, voor je carrière gaan etc.  </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10</a:t>
            </a:fld>
            <a:endParaRPr lang="nl-NL"/>
          </a:p>
        </p:txBody>
      </p:sp>
    </p:spTree>
    <p:extLst>
      <p:ext uri="{BB962C8B-B14F-4D97-AF65-F5344CB8AC3E}">
        <p14:creationId xmlns:p14="http://schemas.microsoft.com/office/powerpoint/2010/main" val="228581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Beëindiging huwelijk ; alle juridische banden worden verbroken en de partners kunnen beiden opnieuw burgerlijk trouwen. </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11</a:t>
            </a:fld>
            <a:endParaRPr lang="nl-NL"/>
          </a:p>
        </p:txBody>
      </p:sp>
    </p:spTree>
    <p:extLst>
      <p:ext uri="{BB962C8B-B14F-4D97-AF65-F5344CB8AC3E}">
        <p14:creationId xmlns:p14="http://schemas.microsoft.com/office/powerpoint/2010/main" val="193016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jonge volwassene is lichamelijk op de top: zij lijken moeiteloos banen, kinderen krijgen en opvoeden en sporten op hoog niveau te kunnen bereiken/combineren, Zij hebben nog weinig last van ingezette verouderingsverschijnselen en maken bewustere keuzen dan adolescenten in de regel, omdat hun frontale kwab beter ontwikkeld is. </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2</a:t>
            </a:fld>
            <a:endParaRPr lang="nl-NL"/>
          </a:p>
        </p:txBody>
      </p:sp>
    </p:spTree>
    <p:extLst>
      <p:ext uri="{BB962C8B-B14F-4D97-AF65-F5344CB8AC3E}">
        <p14:creationId xmlns:p14="http://schemas.microsoft.com/office/powerpoint/2010/main" val="174456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Zij verkrijgen hierdoor autonomie.</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3</a:t>
            </a:fld>
            <a:endParaRPr lang="nl-NL"/>
          </a:p>
        </p:txBody>
      </p:sp>
    </p:spTree>
    <p:extLst>
      <p:ext uri="{BB962C8B-B14F-4D97-AF65-F5344CB8AC3E}">
        <p14:creationId xmlns:p14="http://schemas.microsoft.com/office/powerpoint/2010/main" val="96862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Crystallised</a:t>
            </a:r>
            <a:r>
              <a:rPr lang="nl-NL" dirty="0"/>
              <a:t> intelligence: bijvoorbeeld nieuwe woorden toevoegen aan je bestaande repertoire. Binnen je eigen vakgebied je laten bijscholen.</a:t>
            </a:r>
          </a:p>
          <a:p>
            <a:r>
              <a:rPr lang="nl-NL" dirty="0" err="1"/>
              <a:t>Fluid</a:t>
            </a:r>
            <a:r>
              <a:rPr lang="nl-NL" dirty="0"/>
              <a:t> intelligence: onsamenhangende woordenrijtjes uit je hoofd leren (zonder context) en een nieuwe taal leren.</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4</a:t>
            </a:fld>
            <a:endParaRPr lang="nl-NL"/>
          </a:p>
        </p:txBody>
      </p:sp>
    </p:spTree>
    <p:extLst>
      <p:ext uri="{BB962C8B-B14F-4D97-AF65-F5344CB8AC3E}">
        <p14:creationId xmlns:p14="http://schemas.microsoft.com/office/powerpoint/2010/main" val="206285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Idiografisch: interindividuele verschillen staan centraal in de ontwikkeling. Bij baby’s zie je de verschillen al… eerder lopen, praten dan andere kinderen etc. In de loop van het leven worden de verschillen meer manifest.</a:t>
            </a:r>
          </a:p>
          <a:p>
            <a:r>
              <a:rPr lang="nl-NL" dirty="0"/>
              <a:t>Idiosyncratisch: na de adolescentie (jong volwassene) een eigen draai geven aan iemands leven. Op basis van individuele aanleg of </a:t>
            </a:r>
            <a:r>
              <a:rPr lang="nl-NL" dirty="0" err="1"/>
              <a:t>omgevingsfactoeren</a:t>
            </a:r>
            <a:r>
              <a:rPr lang="nl-NL" dirty="0"/>
              <a:t>.</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5</a:t>
            </a:fld>
            <a:endParaRPr lang="nl-NL"/>
          </a:p>
        </p:txBody>
      </p:sp>
    </p:spTree>
    <p:extLst>
      <p:ext uri="{BB962C8B-B14F-4D97-AF65-F5344CB8AC3E}">
        <p14:creationId xmlns:p14="http://schemas.microsoft.com/office/powerpoint/2010/main" val="394594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Adaptors</a:t>
            </a:r>
            <a:r>
              <a:rPr lang="nl-NL" dirty="0"/>
              <a:t> : mensen die zich willen conformeren aan de bestaande waarden en normen.</a:t>
            </a:r>
          </a:p>
          <a:p>
            <a:r>
              <a:rPr lang="nl-NL" dirty="0"/>
              <a:t>Innovators: mensen proberen ervaren problemen op te lossen door zaken te veranderen. </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6</a:t>
            </a:fld>
            <a:endParaRPr lang="nl-NL"/>
          </a:p>
        </p:txBody>
      </p:sp>
    </p:spTree>
    <p:extLst>
      <p:ext uri="{BB962C8B-B14F-4D97-AF65-F5344CB8AC3E}">
        <p14:creationId xmlns:p14="http://schemas.microsoft.com/office/powerpoint/2010/main" val="18799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denken wordt meer subjectief en emotioneel; persoonlijke gevoeligheden worden door reflectie als zijnde relatief beschouwd. Het volwassen denken kun je beschouwen als een hoger, meer geïntegreerd niveau van cognitief functioneren. </a:t>
            </a:r>
          </a:p>
          <a:p>
            <a:r>
              <a:rPr lang="nl-NL" dirty="0"/>
              <a:t>Postformeel denken: logisch denken aangevuld met intuïtieve en subjectieve denkvormen. Concrete gebeurtenissen staan daarbij centraal. </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7</a:t>
            </a:fld>
            <a:endParaRPr lang="nl-NL"/>
          </a:p>
        </p:txBody>
      </p:sp>
    </p:spTree>
    <p:extLst>
      <p:ext uri="{BB962C8B-B14F-4D97-AF65-F5344CB8AC3E}">
        <p14:creationId xmlns:p14="http://schemas.microsoft.com/office/powerpoint/2010/main" val="142372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Intieme stijl: openheid en wederkerigheid. Zorgdragen voor elkaar en constructief conflicten oplossen. Ook seksualiteit speelt hierbij een rol.</a:t>
            </a:r>
          </a:p>
          <a:p>
            <a:r>
              <a:rPr lang="nl-NL" dirty="0"/>
              <a:t>Pre-intieme stijl: alle bovenstaande eigenschappen zijn aanwezig, maar de geschikte levenspartner is (nog) niet gevonden. </a:t>
            </a:r>
          </a:p>
          <a:p>
            <a:r>
              <a:rPr lang="nl-NL" dirty="0"/>
              <a:t>Pseudo-intieme stijl: oppervlakkige relatie met </a:t>
            </a:r>
            <a:r>
              <a:rPr lang="nl-NL" dirty="0" err="1"/>
              <a:t>langurige</a:t>
            </a:r>
            <a:r>
              <a:rPr lang="nl-NL" dirty="0"/>
              <a:t> seksuele omgang.</a:t>
            </a:r>
          </a:p>
          <a:p>
            <a:r>
              <a:rPr lang="nl-NL" dirty="0"/>
              <a:t>Stereotiepe stijl: contacten worden onderhouden om er beter van te worden. Vlotte en oppervlakkige omgang.</a:t>
            </a:r>
          </a:p>
          <a:p>
            <a:r>
              <a:rPr lang="nl-NL" dirty="0"/>
              <a:t>Geïsoleerde stijl : te weinig vaardigheden en sociale relaties aanwezig.</a:t>
            </a:r>
          </a:p>
          <a:p>
            <a:r>
              <a:rPr lang="nl-NL" dirty="0"/>
              <a:t>Gecommitteerde mengvorm: buiten en in  de relatie weinig zin in activiteiten en vriendschappen. Persoon komt niet tot zijn recht.</a:t>
            </a:r>
          </a:p>
          <a:p>
            <a:r>
              <a:rPr lang="nl-NL" dirty="0"/>
              <a:t>Ongecommitteerde mengvorm: onzelfstandig en afhankelijk, geen langdurige relaties. </a:t>
            </a:r>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8</a:t>
            </a:fld>
            <a:endParaRPr lang="nl-NL"/>
          </a:p>
        </p:txBody>
      </p:sp>
    </p:spTree>
    <p:extLst>
      <p:ext uri="{BB962C8B-B14F-4D97-AF65-F5344CB8AC3E}">
        <p14:creationId xmlns:p14="http://schemas.microsoft.com/office/powerpoint/2010/main" val="21240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Voordelen: affectie geven en nemen, zorgbehoefte, geluk, vreugde, voortleven via kinderen etc.</a:t>
            </a:r>
          </a:p>
          <a:p>
            <a:r>
              <a:rPr lang="nl-NL" dirty="0"/>
              <a:t>Nadelen: druk op relatie, tijd, energie, verlies, privacy, bedreiging voor carrière </a:t>
            </a:r>
            <a:r>
              <a:rPr lang="nl-NL" dirty="0" err="1"/>
              <a:t>etc</a:t>
            </a:r>
            <a:endParaRPr lang="nl-NL" dirty="0"/>
          </a:p>
        </p:txBody>
      </p:sp>
      <p:sp>
        <p:nvSpPr>
          <p:cNvPr id="4" name="Tijdelijke aanduiding voor dianummer 3"/>
          <p:cNvSpPr>
            <a:spLocks noGrp="1"/>
          </p:cNvSpPr>
          <p:nvPr>
            <p:ph type="sldNum" sz="quarter" idx="5"/>
          </p:nvPr>
        </p:nvSpPr>
        <p:spPr/>
        <p:txBody>
          <a:bodyPr/>
          <a:lstStyle/>
          <a:p>
            <a:fld id="{48B07598-59EA-4338-B2F1-5F07ACE9F8E3}" type="slidenum">
              <a:rPr lang="nl-NL" smtClean="0"/>
              <a:t>9</a:t>
            </a:fld>
            <a:endParaRPr lang="nl-NL"/>
          </a:p>
        </p:txBody>
      </p:sp>
    </p:spTree>
    <p:extLst>
      <p:ext uri="{BB962C8B-B14F-4D97-AF65-F5344CB8AC3E}">
        <p14:creationId xmlns:p14="http://schemas.microsoft.com/office/powerpoint/2010/main" val="137796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space.mit.edu/bitstream/handle/1721.1/45572/9-03Fall-2003/OcwWeb/Brain-and-Cognitive-Sciences/9-03Fall-2003/CourseHome/index.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de/comic-figuren-kritisches-denken-20263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7 De jongvolwassene (22-40 jaar)</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8D72A46-2B1A-802B-9244-AE95FD255A06}"/>
              </a:ext>
            </a:extLst>
          </p:cNvPr>
          <p:cNvSpPr>
            <a:spLocks noGrp="1"/>
          </p:cNvSpPr>
          <p:nvPr>
            <p:ph type="body" sz="quarter" idx="14"/>
          </p:nvPr>
        </p:nvSpPr>
        <p:spPr/>
        <p:txBody>
          <a:bodyPr/>
          <a:lstStyle/>
          <a:p>
            <a:r>
              <a:rPr lang="nl-NL" sz="1870" dirty="0"/>
              <a:t>Ook wel dertigers dilemma: nieuw verschijnsel bij jong volwassenen met piekdrukte. </a:t>
            </a:r>
          </a:p>
          <a:p>
            <a:endParaRPr lang="nl-NL" sz="1870" dirty="0"/>
          </a:p>
          <a:p>
            <a:r>
              <a:rPr lang="nl-NL" sz="1870" dirty="0"/>
              <a:t>Keuzestress bij goede baan (veel baanaanbod) een leuk huis en een goed salaris.</a:t>
            </a:r>
          </a:p>
        </p:txBody>
      </p:sp>
      <p:sp>
        <p:nvSpPr>
          <p:cNvPr id="4" name="Tijdelijke aanduiding voor tekst 3">
            <a:extLst>
              <a:ext uri="{FF2B5EF4-FFF2-40B4-BE49-F238E27FC236}">
                <a16:creationId xmlns:a16="http://schemas.microsoft.com/office/drawing/2014/main" id="{989BD677-B673-07DE-5807-9DC95DD72BE8}"/>
              </a:ext>
            </a:extLst>
          </p:cNvPr>
          <p:cNvSpPr>
            <a:spLocks noGrp="1"/>
          </p:cNvSpPr>
          <p:nvPr>
            <p:ph type="body" sz="quarter" idx="15"/>
          </p:nvPr>
        </p:nvSpPr>
        <p:spPr/>
        <p:txBody>
          <a:bodyPr/>
          <a:lstStyle/>
          <a:p>
            <a:r>
              <a:rPr lang="nl-NL" dirty="0" err="1"/>
              <a:t>Quarterlife</a:t>
            </a:r>
            <a:r>
              <a:rPr lang="nl-NL" dirty="0"/>
              <a:t> dilemma</a:t>
            </a:r>
          </a:p>
        </p:txBody>
      </p:sp>
      <p:sp>
        <p:nvSpPr>
          <p:cNvPr id="7" name="Tijdelijke aanduiding voor tekst 1">
            <a:extLst>
              <a:ext uri="{FF2B5EF4-FFF2-40B4-BE49-F238E27FC236}">
                <a16:creationId xmlns:a16="http://schemas.microsoft.com/office/drawing/2014/main" id="{24F6207F-5ADD-A09F-293A-8CE7B76BCFE0}"/>
              </a:ext>
            </a:extLst>
          </p:cNvPr>
          <p:cNvSpPr>
            <a:spLocks noGrp="1"/>
          </p:cNvSpPr>
          <p:nvPr>
            <p:ph type="body" sz="quarter" idx="13"/>
          </p:nvPr>
        </p:nvSpPr>
        <p:spPr>
          <a:xfrm>
            <a:off x="431372" y="164637"/>
            <a:ext cx="6308095" cy="480000"/>
          </a:xfrm>
        </p:spPr>
        <p:txBody>
          <a:bodyPr/>
          <a:lstStyle/>
          <a:p>
            <a:r>
              <a:rPr lang="nl-NL" dirty="0"/>
              <a:t>Hoofdstuk 7 De jongvolwassene (22-40 jaar) </a:t>
            </a:r>
          </a:p>
        </p:txBody>
      </p:sp>
    </p:spTree>
    <p:extLst>
      <p:ext uri="{BB962C8B-B14F-4D97-AF65-F5344CB8AC3E}">
        <p14:creationId xmlns:p14="http://schemas.microsoft.com/office/powerpoint/2010/main" val="52584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6" y="2180861"/>
            <a:ext cx="4312142" cy="3744384"/>
          </a:xfrm>
        </p:spPr>
        <p:txBody>
          <a:bodyPr/>
          <a:lstStyle/>
          <a:p>
            <a:pPr>
              <a:lnSpc>
                <a:spcPct val="150000"/>
              </a:lnSpc>
            </a:pPr>
            <a:r>
              <a:rPr lang="nl-NL" dirty="0"/>
              <a:t>Scheefgegroeide ontwikkeling</a:t>
            </a:r>
          </a:p>
          <a:p>
            <a:pPr>
              <a:lnSpc>
                <a:spcPct val="150000"/>
              </a:lnSpc>
            </a:pPr>
            <a:r>
              <a:rPr lang="nl-NL" dirty="0"/>
              <a:t>Ingrijpende gebeurtenis, waarna een nieuwe identiteitsperiode volgt … rouwproces</a:t>
            </a:r>
          </a:p>
          <a:p>
            <a:pPr>
              <a:lnSpc>
                <a:spcPct val="150000"/>
              </a:lnSpc>
            </a:pPr>
            <a:r>
              <a:rPr lang="nl-NL" dirty="0"/>
              <a:t>Substituut vader/moeder zoeken</a:t>
            </a:r>
          </a:p>
          <a:p>
            <a:pPr>
              <a:lnSpc>
                <a:spcPct val="150000"/>
              </a:lnSpc>
            </a:pPr>
            <a:r>
              <a:rPr lang="nl-NL" dirty="0"/>
              <a:t>Sociale vaardigheden..</a:t>
            </a:r>
          </a:p>
          <a:p>
            <a:endParaRPr lang="nl-NL" dirty="0"/>
          </a:p>
        </p:txBody>
      </p:sp>
      <p:sp>
        <p:nvSpPr>
          <p:cNvPr id="4" name="Tijdelijke aanduiding voor tekst 3"/>
          <p:cNvSpPr>
            <a:spLocks noGrp="1"/>
          </p:cNvSpPr>
          <p:nvPr>
            <p:ph type="body" sz="quarter" idx="15"/>
          </p:nvPr>
        </p:nvSpPr>
        <p:spPr/>
        <p:txBody>
          <a:bodyPr/>
          <a:lstStyle/>
          <a:p>
            <a:r>
              <a:rPr lang="nl-NL" dirty="0"/>
              <a:t>Echtscheiding</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10" name="Afbeelding 9">
            <a:extLst>
              <a:ext uri="{FF2B5EF4-FFF2-40B4-BE49-F238E27FC236}">
                <a16:creationId xmlns:a16="http://schemas.microsoft.com/office/drawing/2014/main" id="{8348EECB-A070-495C-A170-040C1A700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3180" y="2259920"/>
            <a:ext cx="3645920" cy="2430613"/>
          </a:xfrm>
          <a:prstGeom prst="rect">
            <a:avLst/>
          </a:prstGeom>
        </p:spPr>
      </p:pic>
    </p:spTree>
    <p:extLst>
      <p:ext uri="{BB962C8B-B14F-4D97-AF65-F5344CB8AC3E}">
        <p14:creationId xmlns:p14="http://schemas.microsoft.com/office/powerpoint/2010/main" val="297252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3200400"/>
            <a:ext cx="5497475" cy="2724844"/>
          </a:xfrm>
        </p:spPr>
        <p:txBody>
          <a:bodyPr/>
          <a:lstStyle/>
          <a:p>
            <a:r>
              <a:rPr lang="nl-NL" dirty="0"/>
              <a:t>Persoonlijke of individuele stijl</a:t>
            </a:r>
          </a:p>
          <a:p>
            <a:endParaRPr lang="nl-NL" dirty="0"/>
          </a:p>
          <a:p>
            <a:r>
              <a:rPr lang="nl-NL" dirty="0" err="1"/>
              <a:t>Shaie</a:t>
            </a:r>
            <a:r>
              <a:rPr lang="nl-NL" dirty="0"/>
              <a:t>, grote diversiteit door langere levenservaring.</a:t>
            </a:r>
          </a:p>
          <a:p>
            <a:endParaRPr lang="nl-NL" dirty="0"/>
          </a:p>
        </p:txBody>
      </p:sp>
      <p:sp>
        <p:nvSpPr>
          <p:cNvPr id="4" name="Tijdelijke aanduiding voor tekst 3"/>
          <p:cNvSpPr>
            <a:spLocks noGrp="1"/>
          </p:cNvSpPr>
          <p:nvPr>
            <p:ph type="body" sz="quarter" idx="15"/>
          </p:nvPr>
        </p:nvSpPr>
        <p:spPr/>
        <p:txBody>
          <a:bodyPr/>
          <a:lstStyle/>
          <a:p>
            <a:r>
              <a:rPr lang="nl-NL" dirty="0"/>
              <a:t>Idiografische </a:t>
            </a:r>
            <a:br>
              <a:rPr lang="nl-NL" dirty="0"/>
            </a:br>
            <a:r>
              <a:rPr lang="nl-NL" dirty="0"/>
              <a:t>ontwikkeling</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80B61E0F-547C-442F-8D65-2BDE1E3D7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710" y="932756"/>
            <a:ext cx="3186341" cy="4779512"/>
          </a:xfrm>
          <a:prstGeom prst="rect">
            <a:avLst/>
          </a:prstGeom>
        </p:spPr>
      </p:pic>
    </p:spTree>
    <p:extLst>
      <p:ext uri="{BB962C8B-B14F-4D97-AF65-F5344CB8AC3E}">
        <p14:creationId xmlns:p14="http://schemas.microsoft.com/office/powerpoint/2010/main" val="215451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dirty="0"/>
              <a:t>Biologische functies worden minder qua capaciteit, maar nog niet zo merkbaar. Wel is deze fase stabieler, waardoor mensen mentaal sterker zijn. Vandaar nog relatief veel (top)sporters in deze fase.</a:t>
            </a:r>
          </a:p>
          <a:p>
            <a:endParaRPr lang="nl-NL" dirty="0"/>
          </a:p>
          <a:p>
            <a:r>
              <a:rPr lang="nl-NL" dirty="0"/>
              <a:t>Belangrijk is enerzijds </a:t>
            </a:r>
            <a:r>
              <a:rPr lang="nl-NL" dirty="0" err="1"/>
              <a:t>use</a:t>
            </a:r>
            <a:r>
              <a:rPr lang="nl-NL" dirty="0"/>
              <a:t> </a:t>
            </a:r>
            <a:r>
              <a:rPr lang="nl-NL" dirty="0" err="1"/>
              <a:t>it</a:t>
            </a:r>
            <a:r>
              <a:rPr lang="nl-NL" dirty="0"/>
              <a:t> or </a:t>
            </a:r>
            <a:r>
              <a:rPr lang="nl-NL" dirty="0" err="1"/>
              <a:t>lose</a:t>
            </a:r>
            <a:r>
              <a:rPr lang="nl-NL" dirty="0"/>
              <a:t> </a:t>
            </a:r>
            <a:r>
              <a:rPr lang="nl-NL" dirty="0" err="1"/>
              <a:t>it</a:t>
            </a:r>
            <a:r>
              <a:rPr lang="nl-NL" dirty="0"/>
              <a:t>…en anderzijds: </a:t>
            </a:r>
            <a:r>
              <a:rPr lang="nl-NL" dirty="0" err="1"/>
              <a:t>wear</a:t>
            </a:r>
            <a:r>
              <a:rPr lang="nl-NL" dirty="0"/>
              <a:t> </a:t>
            </a:r>
            <a:r>
              <a:rPr lang="nl-NL" dirty="0" err="1"/>
              <a:t>and</a:t>
            </a:r>
            <a:r>
              <a:rPr lang="nl-NL" dirty="0"/>
              <a:t> </a:t>
            </a:r>
            <a:r>
              <a:rPr lang="nl-NL" dirty="0" err="1"/>
              <a:t>tear</a:t>
            </a:r>
            <a:r>
              <a:rPr lang="nl-NL" dirty="0"/>
              <a:t> jezelf  forceren, roofbouw plegen door topsport … marathons?</a:t>
            </a:r>
          </a:p>
          <a:p>
            <a:endParaRPr lang="nl-NL" dirty="0"/>
          </a:p>
        </p:txBody>
      </p:sp>
      <p:sp>
        <p:nvSpPr>
          <p:cNvPr id="4" name="Tijdelijke aanduiding voor tekst 3"/>
          <p:cNvSpPr>
            <a:spLocks noGrp="1"/>
          </p:cNvSpPr>
          <p:nvPr>
            <p:ph type="body" sz="quarter" idx="15"/>
          </p:nvPr>
        </p:nvSpPr>
        <p:spPr/>
        <p:txBody>
          <a:bodyPr/>
          <a:lstStyle/>
          <a:p>
            <a:r>
              <a:rPr lang="nl-NL" dirty="0"/>
              <a:t>Lichamelijke veranderingen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5EF38EC4-A5C6-438C-8A87-3FB433245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679"/>
          <a:stretch/>
        </p:blipFill>
        <p:spPr>
          <a:xfrm rot="10800000" flipV="1">
            <a:off x="3353304" y="3994220"/>
            <a:ext cx="5592847" cy="2775343"/>
          </a:xfrm>
          <a:prstGeom prst="rect">
            <a:avLst/>
          </a:prstGeom>
        </p:spPr>
      </p:pic>
    </p:spTree>
    <p:extLst>
      <p:ext uri="{BB962C8B-B14F-4D97-AF65-F5344CB8AC3E}">
        <p14:creationId xmlns:p14="http://schemas.microsoft.com/office/powerpoint/2010/main" val="213624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154142" cy="3744384"/>
          </a:xfrm>
        </p:spPr>
        <p:txBody>
          <a:bodyPr/>
          <a:lstStyle/>
          <a:p>
            <a:pPr marL="0" indent="0">
              <a:buNone/>
            </a:pPr>
            <a:r>
              <a:rPr lang="nl-NL" sz="2800" dirty="0" err="1">
                <a:solidFill>
                  <a:srgbClr val="005DAA"/>
                </a:solidFill>
                <a:latin typeface="Calibri Light" panose="020F0302020204030204" pitchFamily="34" charset="0"/>
              </a:rPr>
              <a:t>Quarterlife</a:t>
            </a:r>
            <a:r>
              <a:rPr lang="nl-NL" sz="2800" dirty="0">
                <a:solidFill>
                  <a:srgbClr val="005DAA"/>
                </a:solidFill>
                <a:latin typeface="Calibri Light" panose="020F0302020204030204" pitchFamily="34" charset="0"/>
              </a:rPr>
              <a:t> dilemma of dertigersdilemma </a:t>
            </a:r>
          </a:p>
          <a:p>
            <a:r>
              <a:rPr lang="nl-NL" dirty="0"/>
              <a:t>Komt voor bij jonge volwassenen die alles voor elkaar lijken te hebben en dan ineens geen energie meer hebben. Zij kunnen van de ene op andere dag door hun vitale reserves heen zijn. Veel hoogopgeleide dertigers hebben ermee te maken … zij hebben zoveel kansen en carrièremogelijkheden, dat zij keuzestress krijgen..</a:t>
            </a:r>
          </a:p>
          <a:p>
            <a:endParaRPr lang="nl-NL" dirty="0"/>
          </a:p>
        </p:txBody>
      </p:sp>
      <p:sp>
        <p:nvSpPr>
          <p:cNvPr id="4" name="Tijdelijke aanduiding voor tekst 3"/>
          <p:cNvSpPr>
            <a:spLocks noGrp="1"/>
          </p:cNvSpPr>
          <p:nvPr>
            <p:ph type="body" sz="quarter" idx="15"/>
          </p:nvPr>
        </p:nvSpPr>
        <p:spPr/>
        <p:txBody>
          <a:bodyPr/>
          <a:lstStyle/>
          <a:p>
            <a:r>
              <a:rPr lang="nl-NL" dirty="0"/>
              <a:t>Opgebrand</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7" name="Afbeelding 6">
            <a:extLst>
              <a:ext uri="{FF2B5EF4-FFF2-40B4-BE49-F238E27FC236}">
                <a16:creationId xmlns:a16="http://schemas.microsoft.com/office/drawing/2014/main" id="{E27BEC47-6407-4951-BE43-FD2B6B573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385" y="3819355"/>
            <a:ext cx="4478482" cy="2258290"/>
          </a:xfrm>
          <a:prstGeom prst="rect">
            <a:avLst/>
          </a:prstGeom>
        </p:spPr>
      </p:pic>
    </p:spTree>
    <p:extLst>
      <p:ext uri="{BB962C8B-B14F-4D97-AF65-F5344CB8AC3E}">
        <p14:creationId xmlns:p14="http://schemas.microsoft.com/office/powerpoint/2010/main" val="5904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4" name="Tijdelijke aanduiding voor tekst 3"/>
          <p:cNvSpPr>
            <a:spLocks noGrp="1"/>
          </p:cNvSpPr>
          <p:nvPr>
            <p:ph type="body" sz="quarter" idx="15"/>
          </p:nvPr>
        </p:nvSpPr>
        <p:spPr/>
        <p:txBody>
          <a:bodyPr/>
          <a:lstStyle/>
          <a:p>
            <a:pPr algn="ctr"/>
            <a:r>
              <a:rPr lang="nl-NL" dirty="0"/>
              <a:t>Lichamelijk op de top</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7" name="Tijdelijke aanduiding voor inhoud 3">
            <a:extLst>
              <a:ext uri="{FF2B5EF4-FFF2-40B4-BE49-F238E27FC236}">
                <a16:creationId xmlns:a16="http://schemas.microsoft.com/office/drawing/2014/main" id="{7D8A1EB4-87FA-43C6-9172-8D353723C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687" y="2630400"/>
            <a:ext cx="5023379" cy="3348919"/>
          </a:xfrm>
          <a:prstGeom prst="rect">
            <a:avLst/>
          </a:prstGeom>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Uitzoeken levenspartner</a:t>
            </a:r>
          </a:p>
          <a:p>
            <a:pPr>
              <a:lnSpc>
                <a:spcPct val="150000"/>
              </a:lnSpc>
            </a:pPr>
            <a:r>
              <a:rPr lang="nl-NL" dirty="0"/>
              <a:t>Kiezen al dan niet voor kinderen</a:t>
            </a:r>
          </a:p>
          <a:p>
            <a:pPr>
              <a:lnSpc>
                <a:spcPct val="150000"/>
              </a:lnSpc>
            </a:pPr>
            <a:r>
              <a:rPr lang="nl-NL" dirty="0"/>
              <a:t>Uitoefenen van een beroep, carrière maken</a:t>
            </a:r>
          </a:p>
          <a:p>
            <a:pPr>
              <a:lnSpc>
                <a:spcPct val="150000"/>
              </a:lnSpc>
            </a:pPr>
            <a:r>
              <a:rPr lang="nl-NL" dirty="0"/>
              <a:t>Het nemen van burgerlijke verantwoordelijkheid</a:t>
            </a:r>
          </a:p>
          <a:p>
            <a:pPr>
              <a:lnSpc>
                <a:spcPct val="150000"/>
              </a:lnSpc>
            </a:pPr>
            <a:r>
              <a:rPr lang="nl-NL" dirty="0"/>
              <a:t>Het vinden van een verwante sociale groep</a:t>
            </a:r>
          </a:p>
          <a:p>
            <a:endParaRPr lang="nl-NL" dirty="0"/>
          </a:p>
        </p:txBody>
      </p:sp>
      <p:sp>
        <p:nvSpPr>
          <p:cNvPr id="4" name="Tijdelijke aanduiding voor tekst 3"/>
          <p:cNvSpPr>
            <a:spLocks noGrp="1"/>
          </p:cNvSpPr>
          <p:nvPr>
            <p:ph type="body" sz="quarter" idx="15"/>
          </p:nvPr>
        </p:nvSpPr>
        <p:spPr/>
        <p:txBody>
          <a:bodyPr/>
          <a:lstStyle/>
          <a:p>
            <a:r>
              <a:rPr lang="nl-NL" dirty="0"/>
              <a:t>Ontwikkeltaken jongvolwassenen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98B507DA-6C76-43F5-954C-78FCA3057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766" y="2435325"/>
            <a:ext cx="4348709" cy="2899139"/>
          </a:xfrm>
          <a:prstGeom prst="rect">
            <a:avLst/>
          </a:prstGeom>
        </p:spPr>
      </p:pic>
    </p:spTree>
    <p:extLst>
      <p:ext uri="{BB962C8B-B14F-4D97-AF65-F5344CB8AC3E}">
        <p14:creationId xmlns:p14="http://schemas.microsoft.com/office/powerpoint/2010/main" val="337131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5729288" y="2278327"/>
            <a:ext cx="5429742" cy="3744384"/>
          </a:xfrm>
        </p:spPr>
        <p:txBody>
          <a:bodyPr/>
          <a:lstStyle/>
          <a:p>
            <a:pPr marL="0" indent="0">
              <a:buNone/>
            </a:pPr>
            <a:r>
              <a:rPr lang="nl-NL" sz="2800" dirty="0" err="1">
                <a:solidFill>
                  <a:srgbClr val="005DAA"/>
                </a:solidFill>
                <a:latin typeface="Calibri Light" panose="020F0302020204030204" pitchFamily="34" charset="0"/>
              </a:rPr>
              <a:t>Crystallised</a:t>
            </a:r>
            <a:r>
              <a:rPr lang="nl-NL" sz="2800" dirty="0">
                <a:solidFill>
                  <a:srgbClr val="005DAA"/>
                </a:solidFill>
                <a:latin typeface="Calibri Light" panose="020F0302020204030204" pitchFamily="34" charset="0"/>
              </a:rPr>
              <a:t> intelligence</a:t>
            </a:r>
            <a:br>
              <a:rPr lang="nl-NL" dirty="0"/>
            </a:br>
            <a:r>
              <a:rPr lang="nl-NL" dirty="0"/>
              <a:t>Wordt kenmerkender dan </a:t>
            </a:r>
            <a:r>
              <a:rPr lang="nl-NL" dirty="0" err="1"/>
              <a:t>fluid</a:t>
            </a:r>
            <a:r>
              <a:rPr lang="nl-NL" dirty="0"/>
              <a:t> intelligence en lijkt het te compenseren.  Denkhandelingen die iemand kan verrichten na onderwijs en ervaring. Omvat ook oordeelsvaardigheid die je door ervaring en leren in de cultuur kunt verwerven.</a:t>
            </a:r>
          </a:p>
          <a:p>
            <a:endParaRPr lang="nl-NL" dirty="0"/>
          </a:p>
          <a:p>
            <a:pPr marL="0" indent="0">
              <a:buNone/>
            </a:pPr>
            <a:r>
              <a:rPr lang="nl-NL" sz="2800" dirty="0" err="1">
                <a:solidFill>
                  <a:srgbClr val="005DAA"/>
                </a:solidFill>
                <a:latin typeface="Calibri Light" panose="020F0302020204030204" pitchFamily="34" charset="0"/>
              </a:rPr>
              <a:t>Fluid</a:t>
            </a:r>
            <a:r>
              <a:rPr lang="nl-NL" sz="2800" dirty="0">
                <a:solidFill>
                  <a:srgbClr val="005DAA"/>
                </a:solidFill>
                <a:latin typeface="Calibri Light" panose="020F0302020204030204" pitchFamily="34" charset="0"/>
              </a:rPr>
              <a:t> intelligence</a:t>
            </a:r>
            <a:br>
              <a:rPr lang="nl-NL" dirty="0"/>
            </a:br>
            <a:r>
              <a:rPr lang="nl-NL" dirty="0"/>
              <a:t>Ervaringsonafhankelijk en vraagt om verschillende zaken in het bewustzijn te houden. Ook om verbanden te leggen.</a:t>
            </a:r>
          </a:p>
          <a:p>
            <a:endParaRPr lang="nl-NL" dirty="0"/>
          </a:p>
        </p:txBody>
      </p:sp>
      <p:sp>
        <p:nvSpPr>
          <p:cNvPr id="4" name="Tijdelijke aanduiding voor tekst 3"/>
          <p:cNvSpPr>
            <a:spLocks noGrp="1"/>
          </p:cNvSpPr>
          <p:nvPr>
            <p:ph type="body" sz="quarter" idx="15"/>
          </p:nvPr>
        </p:nvSpPr>
        <p:spPr/>
        <p:txBody>
          <a:bodyPr/>
          <a:lstStyle/>
          <a:p>
            <a:r>
              <a:rPr lang="nl-NL" dirty="0"/>
              <a:t>Cognitieve veranderingen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1B1BA1A2-F89A-4C14-9DD5-6D47DE3BA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72" y="2278327"/>
            <a:ext cx="4832610" cy="4079081"/>
          </a:xfrm>
          <a:prstGeom prst="rect">
            <a:avLst/>
          </a:prstGeom>
        </p:spPr>
      </p:pic>
    </p:spTree>
    <p:extLst>
      <p:ext uri="{BB962C8B-B14F-4D97-AF65-F5344CB8AC3E}">
        <p14:creationId xmlns:p14="http://schemas.microsoft.com/office/powerpoint/2010/main" val="37401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F971C35-E2F9-7F36-BD97-D000186C2BA1}"/>
              </a:ext>
            </a:extLst>
          </p:cNvPr>
          <p:cNvSpPr>
            <a:spLocks noGrp="1"/>
          </p:cNvSpPr>
          <p:nvPr>
            <p:ph type="body" sz="quarter" idx="14"/>
          </p:nvPr>
        </p:nvSpPr>
        <p:spPr/>
        <p:txBody>
          <a:bodyPr/>
          <a:lstStyle/>
          <a:p>
            <a:r>
              <a:rPr lang="nl-NL" sz="1870" dirty="0"/>
              <a:t>Idiografische ontwikkeling </a:t>
            </a:r>
          </a:p>
          <a:p>
            <a:r>
              <a:rPr lang="nl-NL" sz="1870" dirty="0"/>
              <a:t>Idiosyncratische ontwikkeling</a:t>
            </a:r>
          </a:p>
        </p:txBody>
      </p:sp>
      <p:sp>
        <p:nvSpPr>
          <p:cNvPr id="4" name="Tijdelijke aanduiding voor tekst 3">
            <a:extLst>
              <a:ext uri="{FF2B5EF4-FFF2-40B4-BE49-F238E27FC236}">
                <a16:creationId xmlns:a16="http://schemas.microsoft.com/office/drawing/2014/main" id="{81CE5CD6-008C-F7C3-9919-9CEF278C9D5E}"/>
              </a:ext>
            </a:extLst>
          </p:cNvPr>
          <p:cNvSpPr>
            <a:spLocks noGrp="1"/>
          </p:cNvSpPr>
          <p:nvPr>
            <p:ph type="body" sz="quarter" idx="15"/>
          </p:nvPr>
        </p:nvSpPr>
        <p:spPr/>
        <p:txBody>
          <a:bodyPr/>
          <a:lstStyle/>
          <a:p>
            <a:r>
              <a:rPr lang="nl-NL" dirty="0"/>
              <a:t>Stijlen van ontwikkeling</a:t>
            </a:r>
          </a:p>
        </p:txBody>
      </p:sp>
      <p:sp>
        <p:nvSpPr>
          <p:cNvPr id="8" name="Tijdelijke aanduiding voor tekst 1">
            <a:extLst>
              <a:ext uri="{FF2B5EF4-FFF2-40B4-BE49-F238E27FC236}">
                <a16:creationId xmlns:a16="http://schemas.microsoft.com/office/drawing/2014/main" id="{A7988E48-9914-00A4-3B8A-2D7983460364}"/>
              </a:ext>
            </a:extLst>
          </p:cNvPr>
          <p:cNvSpPr>
            <a:spLocks noGrp="1"/>
          </p:cNvSpPr>
          <p:nvPr>
            <p:ph type="body" sz="quarter" idx="13"/>
          </p:nvPr>
        </p:nvSpPr>
        <p:spPr>
          <a:xfrm>
            <a:off x="431372" y="164637"/>
            <a:ext cx="6308095" cy="480000"/>
          </a:xfrm>
        </p:spPr>
        <p:txBody>
          <a:bodyPr/>
          <a:lstStyle/>
          <a:p>
            <a:r>
              <a:rPr lang="nl-NL" dirty="0"/>
              <a:t>Hoofdstuk 7 De jongvolwassene (22-40 jaar) </a:t>
            </a:r>
          </a:p>
        </p:txBody>
      </p:sp>
    </p:spTree>
    <p:extLst>
      <p:ext uri="{BB962C8B-B14F-4D97-AF65-F5344CB8AC3E}">
        <p14:creationId xmlns:p14="http://schemas.microsoft.com/office/powerpoint/2010/main" val="407521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0DECEA3-A24B-2472-E782-A30F85535695}"/>
              </a:ext>
            </a:extLst>
          </p:cNvPr>
          <p:cNvSpPr>
            <a:spLocks noGrp="1"/>
          </p:cNvSpPr>
          <p:nvPr>
            <p:ph type="body" sz="quarter" idx="13"/>
          </p:nvPr>
        </p:nvSpPr>
        <p:spPr>
          <a:xfrm>
            <a:off x="431372" y="164637"/>
            <a:ext cx="6138240" cy="480000"/>
          </a:xfrm>
        </p:spPr>
        <p:txBody>
          <a:bodyPr/>
          <a:lstStyle/>
          <a:p>
            <a:r>
              <a:rPr lang="nl-NL" dirty="0"/>
              <a:t>Hoofdstuk 7 De jongvolwassene (22-40 jaar)</a:t>
            </a:r>
          </a:p>
        </p:txBody>
      </p:sp>
      <p:sp>
        <p:nvSpPr>
          <p:cNvPr id="3" name="Tijdelijke aanduiding voor tekst 2">
            <a:extLst>
              <a:ext uri="{FF2B5EF4-FFF2-40B4-BE49-F238E27FC236}">
                <a16:creationId xmlns:a16="http://schemas.microsoft.com/office/drawing/2014/main" id="{69AAE8E1-C4D4-2285-C328-8AEB374A1FF0}"/>
              </a:ext>
            </a:extLst>
          </p:cNvPr>
          <p:cNvSpPr>
            <a:spLocks noGrp="1"/>
          </p:cNvSpPr>
          <p:nvPr>
            <p:ph type="body" sz="quarter" idx="14"/>
          </p:nvPr>
        </p:nvSpPr>
        <p:spPr/>
        <p:txBody>
          <a:bodyPr/>
          <a:lstStyle/>
          <a:p>
            <a:r>
              <a:rPr lang="nl-NL" sz="1870" dirty="0" err="1"/>
              <a:t>Adaptors</a:t>
            </a:r>
            <a:endParaRPr lang="nl-NL" sz="1870" dirty="0"/>
          </a:p>
          <a:p>
            <a:r>
              <a:rPr lang="nl-NL" sz="1870" dirty="0"/>
              <a:t>Innovators</a:t>
            </a:r>
          </a:p>
          <a:p>
            <a:endParaRPr lang="nl-NL" dirty="0"/>
          </a:p>
          <a:p>
            <a:r>
              <a:rPr lang="nl-NL" dirty="0"/>
              <a:t>Innovators trainen hun hersenen</a:t>
            </a:r>
          </a:p>
          <a:p>
            <a:r>
              <a:rPr lang="nl-NL" dirty="0"/>
              <a:t>Door steeds nieuwe vaardigheden te bedenken</a:t>
            </a:r>
          </a:p>
        </p:txBody>
      </p:sp>
      <p:sp>
        <p:nvSpPr>
          <p:cNvPr id="4" name="Tijdelijke aanduiding voor tekst 3">
            <a:extLst>
              <a:ext uri="{FF2B5EF4-FFF2-40B4-BE49-F238E27FC236}">
                <a16:creationId xmlns:a16="http://schemas.microsoft.com/office/drawing/2014/main" id="{CE4E301B-611C-8E63-7EDF-13FB57636C6C}"/>
              </a:ext>
            </a:extLst>
          </p:cNvPr>
          <p:cNvSpPr>
            <a:spLocks noGrp="1"/>
          </p:cNvSpPr>
          <p:nvPr>
            <p:ph type="body" sz="quarter" idx="15"/>
          </p:nvPr>
        </p:nvSpPr>
        <p:spPr/>
        <p:txBody>
          <a:bodyPr/>
          <a:lstStyle/>
          <a:p>
            <a:r>
              <a:rPr lang="nl-NL" dirty="0" err="1"/>
              <a:t>Gestalt</a:t>
            </a:r>
            <a:endParaRPr lang="nl-NL" dirty="0"/>
          </a:p>
        </p:txBody>
      </p:sp>
      <p:pic>
        <p:nvPicPr>
          <p:cNvPr id="9" name="Afbeelding 8" descr="Afbeelding met tekst, pentekening&#10;&#10;Automatisch gegenereerde beschrijving">
            <a:extLst>
              <a:ext uri="{FF2B5EF4-FFF2-40B4-BE49-F238E27FC236}">
                <a16:creationId xmlns:a16="http://schemas.microsoft.com/office/drawing/2014/main" id="{C6ADC99E-759D-B1B7-B56E-179DF43563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3525" y="2331314"/>
            <a:ext cx="3743325" cy="2419350"/>
          </a:xfrm>
          <a:prstGeom prst="rect">
            <a:avLst/>
          </a:prstGeom>
        </p:spPr>
      </p:pic>
    </p:spTree>
    <p:extLst>
      <p:ext uri="{BB962C8B-B14F-4D97-AF65-F5344CB8AC3E}">
        <p14:creationId xmlns:p14="http://schemas.microsoft.com/office/powerpoint/2010/main" val="89279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95A42CD-9259-1EF5-2B61-F38B979BE55A}"/>
              </a:ext>
            </a:extLst>
          </p:cNvPr>
          <p:cNvSpPr>
            <a:spLocks noGrp="1"/>
          </p:cNvSpPr>
          <p:nvPr>
            <p:ph type="body" sz="quarter" idx="14"/>
          </p:nvPr>
        </p:nvSpPr>
        <p:spPr/>
        <p:txBody>
          <a:bodyPr/>
          <a:lstStyle/>
          <a:p>
            <a:r>
              <a:rPr lang="nl-NL" sz="1870" dirty="0"/>
              <a:t>Van meer hypothetisch deductief naar pragmatisch </a:t>
            </a:r>
          </a:p>
          <a:p>
            <a:r>
              <a:rPr lang="nl-NL" sz="1870" dirty="0"/>
              <a:t>Van formeel- logisch naar postformeel denken</a:t>
            </a:r>
          </a:p>
        </p:txBody>
      </p:sp>
      <p:sp>
        <p:nvSpPr>
          <p:cNvPr id="4" name="Tijdelijke aanduiding voor tekst 3">
            <a:extLst>
              <a:ext uri="{FF2B5EF4-FFF2-40B4-BE49-F238E27FC236}">
                <a16:creationId xmlns:a16="http://schemas.microsoft.com/office/drawing/2014/main" id="{730F7062-C0BF-4E85-5A11-77B688AEF24C}"/>
              </a:ext>
            </a:extLst>
          </p:cNvPr>
          <p:cNvSpPr>
            <a:spLocks noGrp="1"/>
          </p:cNvSpPr>
          <p:nvPr>
            <p:ph type="body" sz="quarter" idx="15"/>
          </p:nvPr>
        </p:nvSpPr>
        <p:spPr/>
        <p:txBody>
          <a:bodyPr/>
          <a:lstStyle/>
          <a:p>
            <a:r>
              <a:rPr lang="nl-NL" dirty="0"/>
              <a:t>Pragmatisch denken </a:t>
            </a:r>
          </a:p>
        </p:txBody>
      </p:sp>
      <p:pic>
        <p:nvPicPr>
          <p:cNvPr id="6" name="Afbeelding 5">
            <a:extLst>
              <a:ext uri="{FF2B5EF4-FFF2-40B4-BE49-F238E27FC236}">
                <a16:creationId xmlns:a16="http://schemas.microsoft.com/office/drawing/2014/main" id="{F76D473D-9B64-BEE1-BEC4-15C6B373AF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48237" y="2423454"/>
            <a:ext cx="1935399" cy="2553929"/>
          </a:xfrm>
          <a:prstGeom prst="rect">
            <a:avLst/>
          </a:prstGeom>
        </p:spPr>
      </p:pic>
      <p:sp>
        <p:nvSpPr>
          <p:cNvPr id="8" name="Tijdelijke aanduiding voor tekst 1">
            <a:extLst>
              <a:ext uri="{FF2B5EF4-FFF2-40B4-BE49-F238E27FC236}">
                <a16:creationId xmlns:a16="http://schemas.microsoft.com/office/drawing/2014/main" id="{C8662717-8F08-488E-E7F5-FF2ABB213818}"/>
              </a:ext>
            </a:extLst>
          </p:cNvPr>
          <p:cNvSpPr>
            <a:spLocks noGrp="1"/>
          </p:cNvSpPr>
          <p:nvPr>
            <p:ph type="body" sz="quarter" idx="13"/>
          </p:nvPr>
        </p:nvSpPr>
        <p:spPr>
          <a:xfrm>
            <a:off x="431372" y="164637"/>
            <a:ext cx="6308095" cy="480000"/>
          </a:xfrm>
        </p:spPr>
        <p:txBody>
          <a:bodyPr/>
          <a:lstStyle/>
          <a:p>
            <a:r>
              <a:rPr lang="nl-NL" dirty="0"/>
              <a:t>Hoofdstuk 7 De jongvolwassene (22-40 jaar) </a:t>
            </a:r>
          </a:p>
        </p:txBody>
      </p:sp>
    </p:spTree>
    <p:extLst>
      <p:ext uri="{BB962C8B-B14F-4D97-AF65-F5344CB8AC3E}">
        <p14:creationId xmlns:p14="http://schemas.microsoft.com/office/powerpoint/2010/main" val="255344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LAT</a:t>
            </a:r>
          </a:p>
          <a:p>
            <a:pPr>
              <a:lnSpc>
                <a:spcPct val="150000"/>
              </a:lnSpc>
            </a:pPr>
            <a:r>
              <a:rPr lang="nl-NL" dirty="0"/>
              <a:t>Samenwonen met en zonder kinderen</a:t>
            </a:r>
          </a:p>
          <a:p>
            <a:pPr>
              <a:lnSpc>
                <a:spcPct val="150000"/>
              </a:lnSpc>
            </a:pPr>
            <a:r>
              <a:rPr lang="nl-NL" dirty="0"/>
              <a:t>Geregistreerde partnerschappen</a:t>
            </a:r>
          </a:p>
          <a:p>
            <a:pPr>
              <a:lnSpc>
                <a:spcPct val="150000"/>
              </a:lnSpc>
            </a:pPr>
            <a:r>
              <a:rPr lang="nl-NL" dirty="0"/>
              <a:t>Gehuwden met en zonder kinderen</a:t>
            </a:r>
          </a:p>
          <a:p>
            <a:endParaRPr lang="nl-NL" dirty="0"/>
          </a:p>
        </p:txBody>
      </p:sp>
      <p:sp>
        <p:nvSpPr>
          <p:cNvPr id="4" name="Tijdelijke aanduiding voor tekst 3"/>
          <p:cNvSpPr>
            <a:spLocks noGrp="1"/>
          </p:cNvSpPr>
          <p:nvPr>
            <p:ph type="body" sz="quarter" idx="15"/>
          </p:nvPr>
        </p:nvSpPr>
        <p:spPr/>
        <p:txBody>
          <a:bodyPr/>
          <a:lstStyle/>
          <a:p>
            <a:r>
              <a:rPr lang="nl-NL" dirty="0"/>
              <a:t>Relatievormen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26620083-40B0-4C4B-B491-81BF6849A5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288" y="2082535"/>
            <a:ext cx="5610561" cy="3744384"/>
          </a:xfrm>
          <a:prstGeom prst="rect">
            <a:avLst/>
          </a:prstGeom>
        </p:spPr>
      </p:pic>
    </p:spTree>
    <p:extLst>
      <p:ext uri="{BB962C8B-B14F-4D97-AF65-F5344CB8AC3E}">
        <p14:creationId xmlns:p14="http://schemas.microsoft.com/office/powerpoint/2010/main" val="123835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9AEEAF8-A1A6-11C1-6230-F30E57BBD4AB}"/>
              </a:ext>
            </a:extLst>
          </p:cNvPr>
          <p:cNvSpPr>
            <a:spLocks noGrp="1"/>
          </p:cNvSpPr>
          <p:nvPr>
            <p:ph type="body" sz="quarter" idx="14"/>
          </p:nvPr>
        </p:nvSpPr>
        <p:spPr/>
        <p:txBody>
          <a:bodyPr/>
          <a:lstStyle/>
          <a:p>
            <a:r>
              <a:rPr lang="nl-NL" sz="1870" dirty="0"/>
              <a:t>Anticonceptie… zelfbepalen of je ze niet wilt  (onvrijwillige kinderloosheid bestaat namelijk ook… )</a:t>
            </a:r>
          </a:p>
        </p:txBody>
      </p:sp>
      <p:sp>
        <p:nvSpPr>
          <p:cNvPr id="4" name="Tijdelijke aanduiding voor tekst 3">
            <a:extLst>
              <a:ext uri="{FF2B5EF4-FFF2-40B4-BE49-F238E27FC236}">
                <a16:creationId xmlns:a16="http://schemas.microsoft.com/office/drawing/2014/main" id="{730984DC-90F4-B7E1-6EA3-D6D78835AC26}"/>
              </a:ext>
            </a:extLst>
          </p:cNvPr>
          <p:cNvSpPr>
            <a:spLocks noGrp="1"/>
          </p:cNvSpPr>
          <p:nvPr>
            <p:ph type="body" sz="quarter" idx="15"/>
          </p:nvPr>
        </p:nvSpPr>
        <p:spPr/>
        <p:txBody>
          <a:bodyPr/>
          <a:lstStyle/>
          <a:p>
            <a:r>
              <a:rPr lang="nl-NL" dirty="0"/>
              <a:t>Wel of geen kinderen?</a:t>
            </a:r>
          </a:p>
        </p:txBody>
      </p:sp>
      <p:pic>
        <p:nvPicPr>
          <p:cNvPr id="9" name="Afbeelding 8" descr="Lachende gezichten van drie kinderen met de hoofden naast elkaar, het hoofd in het midden lijkt ondersteboven">
            <a:extLst>
              <a:ext uri="{FF2B5EF4-FFF2-40B4-BE49-F238E27FC236}">
                <a16:creationId xmlns:a16="http://schemas.microsoft.com/office/drawing/2014/main" id="{BE002E04-67C2-77FC-0126-69F0E0817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482" y="2903749"/>
            <a:ext cx="4819035" cy="3212690"/>
          </a:xfrm>
          <a:prstGeom prst="rect">
            <a:avLst/>
          </a:prstGeom>
        </p:spPr>
      </p:pic>
      <p:sp>
        <p:nvSpPr>
          <p:cNvPr id="7" name="Tijdelijke aanduiding voor tekst 1">
            <a:extLst>
              <a:ext uri="{FF2B5EF4-FFF2-40B4-BE49-F238E27FC236}">
                <a16:creationId xmlns:a16="http://schemas.microsoft.com/office/drawing/2014/main" id="{26EF9D2F-AD9A-9F9B-946A-C696F4E7513F}"/>
              </a:ext>
            </a:extLst>
          </p:cNvPr>
          <p:cNvSpPr>
            <a:spLocks noGrp="1"/>
          </p:cNvSpPr>
          <p:nvPr>
            <p:ph type="body" sz="quarter" idx="13"/>
          </p:nvPr>
        </p:nvSpPr>
        <p:spPr>
          <a:xfrm>
            <a:off x="431372" y="164637"/>
            <a:ext cx="6308095" cy="480000"/>
          </a:xfrm>
        </p:spPr>
        <p:txBody>
          <a:bodyPr/>
          <a:lstStyle/>
          <a:p>
            <a:r>
              <a:rPr lang="nl-NL" dirty="0"/>
              <a:t>Hoofdstuk 7 De jongvolwassene (22-40 jaar) </a:t>
            </a:r>
          </a:p>
        </p:txBody>
      </p:sp>
    </p:spTree>
    <p:extLst>
      <p:ext uri="{BB962C8B-B14F-4D97-AF65-F5344CB8AC3E}">
        <p14:creationId xmlns:p14="http://schemas.microsoft.com/office/powerpoint/2010/main" val="2995129671"/>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1000</Words>
  <Application>Microsoft Office PowerPoint</Application>
  <PresentationFormat>Breedbeeld</PresentationFormat>
  <Paragraphs>99</Paragraphs>
  <Slides>15</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16</cp:revision>
  <dcterms:created xsi:type="dcterms:W3CDTF">2016-02-12T10:20:24Z</dcterms:created>
  <dcterms:modified xsi:type="dcterms:W3CDTF">2023-01-23T15:15:39Z</dcterms:modified>
</cp:coreProperties>
</file>