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8" r:id="rId4"/>
    <p:sldId id="269" r:id="rId5"/>
    <p:sldId id="260" r:id="rId6"/>
    <p:sldId id="270" r:id="rId7"/>
    <p:sldId id="261" r:id="rId8"/>
    <p:sldId id="271" r:id="rId9"/>
    <p:sldId id="272" r:id="rId10"/>
    <p:sldId id="262" r:id="rId11"/>
    <p:sldId id="264" r:id="rId12"/>
    <p:sldId id="265" r:id="rId13"/>
    <p:sldId id="266" r:id="rId14"/>
    <p:sldId id="259" r:id="rId15"/>
  </p:sldIdLst>
  <p:sldSz cx="12192000" cy="6858000"/>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E6005B-3C91-44D8-BCD3-A8DE80E3AA8B}" v="2" dt="2023-01-23T15:16:07.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8" d="100"/>
          <a:sy n="68"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 Vis" userId="46b1903ed2cff62d" providerId="LiveId" clId="{20E6005B-3C91-44D8-BCD3-A8DE80E3AA8B}"/>
    <pc:docChg chg="custSel modSld">
      <pc:chgData name="Isabel Vis" userId="46b1903ed2cff62d" providerId="LiveId" clId="{20E6005B-3C91-44D8-BCD3-A8DE80E3AA8B}" dt="2023-01-23T15:16:22.581" v="76" actId="20577"/>
      <pc:docMkLst>
        <pc:docMk/>
      </pc:docMkLst>
      <pc:sldChg chg="modSp mod">
        <pc:chgData name="Isabel Vis" userId="46b1903ed2cff62d" providerId="LiveId" clId="{20E6005B-3C91-44D8-BCD3-A8DE80E3AA8B}" dt="2023-01-23T15:10:08.631" v="67"/>
        <pc:sldMkLst>
          <pc:docMk/>
          <pc:sldMk cId="1453782848" sldId="256"/>
        </pc:sldMkLst>
        <pc:spChg chg="mod">
          <ac:chgData name="Isabel Vis" userId="46b1903ed2cff62d" providerId="LiveId" clId="{20E6005B-3C91-44D8-BCD3-A8DE80E3AA8B}" dt="2023-01-23T15:10:08.631" v="67"/>
          <ac:spMkLst>
            <pc:docMk/>
            <pc:sldMk cId="1453782848" sldId="256"/>
            <ac:spMk id="4" creationId="{576CD42D-3660-4A76-AD78-1D806518F255}"/>
          </ac:spMkLst>
        </pc:spChg>
      </pc:sldChg>
      <pc:sldChg chg="modSp mod">
        <pc:chgData name="Isabel Vis" userId="46b1903ed2cff62d" providerId="LiveId" clId="{20E6005B-3C91-44D8-BCD3-A8DE80E3AA8B}" dt="2023-01-23T12:47:28.421" v="1" actId="108"/>
        <pc:sldMkLst>
          <pc:docMk/>
          <pc:sldMk cId="722510266" sldId="257"/>
        </pc:sldMkLst>
        <pc:spChg chg="mod">
          <ac:chgData name="Isabel Vis" userId="46b1903ed2cff62d" providerId="LiveId" clId="{20E6005B-3C91-44D8-BCD3-A8DE80E3AA8B}" dt="2023-01-23T12:47:28.421" v="1" actId="108"/>
          <ac:spMkLst>
            <pc:docMk/>
            <pc:sldMk cId="722510266" sldId="257"/>
            <ac:spMk id="3" creationId="{00000000-0000-0000-0000-000000000000}"/>
          </ac:spMkLst>
        </pc:spChg>
        <pc:spChg chg="mod">
          <ac:chgData name="Isabel Vis" userId="46b1903ed2cff62d" providerId="LiveId" clId="{20E6005B-3C91-44D8-BCD3-A8DE80E3AA8B}" dt="2023-01-23T12:47:22.167" v="0" actId="20577"/>
          <ac:spMkLst>
            <pc:docMk/>
            <pc:sldMk cId="722510266" sldId="257"/>
            <ac:spMk id="4" creationId="{00000000-0000-0000-0000-000000000000}"/>
          </ac:spMkLst>
        </pc:spChg>
      </pc:sldChg>
      <pc:sldChg chg="modSp mod">
        <pc:chgData name="Isabel Vis" userId="46b1903ed2cff62d" providerId="LiveId" clId="{20E6005B-3C91-44D8-BCD3-A8DE80E3AA8B}" dt="2023-01-23T12:49:16.435" v="23" actId="5793"/>
        <pc:sldMkLst>
          <pc:docMk/>
          <pc:sldMk cId="1367394726" sldId="260"/>
        </pc:sldMkLst>
        <pc:spChg chg="mod">
          <ac:chgData name="Isabel Vis" userId="46b1903ed2cff62d" providerId="LiveId" clId="{20E6005B-3C91-44D8-BCD3-A8DE80E3AA8B}" dt="2023-01-23T12:49:16.435" v="23" actId="5793"/>
          <ac:spMkLst>
            <pc:docMk/>
            <pc:sldMk cId="1367394726" sldId="260"/>
            <ac:spMk id="3" creationId="{00000000-0000-0000-0000-000000000000}"/>
          </ac:spMkLst>
        </pc:spChg>
      </pc:sldChg>
      <pc:sldChg chg="modSp mod">
        <pc:chgData name="Isabel Vis" userId="46b1903ed2cff62d" providerId="LiveId" clId="{20E6005B-3C91-44D8-BCD3-A8DE80E3AA8B}" dt="2023-01-23T12:51:55.100" v="52" actId="113"/>
        <pc:sldMkLst>
          <pc:docMk/>
          <pc:sldMk cId="1972795449" sldId="261"/>
        </pc:sldMkLst>
        <pc:spChg chg="mod">
          <ac:chgData name="Isabel Vis" userId="46b1903ed2cff62d" providerId="LiveId" clId="{20E6005B-3C91-44D8-BCD3-A8DE80E3AA8B}" dt="2023-01-23T12:50:00.711" v="30" actId="20577"/>
          <ac:spMkLst>
            <pc:docMk/>
            <pc:sldMk cId="1972795449" sldId="261"/>
            <ac:spMk id="3" creationId="{00000000-0000-0000-0000-000000000000}"/>
          </ac:spMkLst>
        </pc:spChg>
        <pc:spChg chg="mod">
          <ac:chgData name="Isabel Vis" userId="46b1903ed2cff62d" providerId="LiveId" clId="{20E6005B-3C91-44D8-BCD3-A8DE80E3AA8B}" dt="2023-01-23T12:51:55.100" v="52" actId="113"/>
          <ac:spMkLst>
            <pc:docMk/>
            <pc:sldMk cId="1972795449" sldId="261"/>
            <ac:spMk id="4" creationId="{00000000-0000-0000-0000-000000000000}"/>
          </ac:spMkLst>
        </pc:spChg>
      </pc:sldChg>
      <pc:sldChg chg="modSp mod">
        <pc:chgData name="Isabel Vis" userId="46b1903ed2cff62d" providerId="LiveId" clId="{20E6005B-3C91-44D8-BCD3-A8DE80E3AA8B}" dt="2023-01-23T12:51:01.605" v="47" actId="255"/>
        <pc:sldMkLst>
          <pc:docMk/>
          <pc:sldMk cId="1804780647" sldId="262"/>
        </pc:sldMkLst>
        <pc:spChg chg="mod">
          <ac:chgData name="Isabel Vis" userId="46b1903ed2cff62d" providerId="LiveId" clId="{20E6005B-3C91-44D8-BCD3-A8DE80E3AA8B}" dt="2023-01-23T12:51:01.605" v="47" actId="255"/>
          <ac:spMkLst>
            <pc:docMk/>
            <pc:sldMk cId="1804780647" sldId="262"/>
            <ac:spMk id="3" creationId="{00000000-0000-0000-0000-000000000000}"/>
          </ac:spMkLst>
        </pc:spChg>
        <pc:spChg chg="mod">
          <ac:chgData name="Isabel Vis" userId="46b1903ed2cff62d" providerId="LiveId" clId="{20E6005B-3C91-44D8-BCD3-A8DE80E3AA8B}" dt="2023-01-23T12:50:43.591" v="40" actId="20577"/>
          <ac:spMkLst>
            <pc:docMk/>
            <pc:sldMk cId="1804780647" sldId="262"/>
            <ac:spMk id="7" creationId="{11E27F7B-A27E-444A-AFA5-6D85A5C8E31D}"/>
          </ac:spMkLst>
        </pc:spChg>
      </pc:sldChg>
      <pc:sldChg chg="modSp mod">
        <pc:chgData name="Isabel Vis" userId="46b1903ed2cff62d" providerId="LiveId" clId="{20E6005B-3C91-44D8-BCD3-A8DE80E3AA8B}" dt="2023-01-23T12:51:13.042" v="48" actId="20577"/>
        <pc:sldMkLst>
          <pc:docMk/>
          <pc:sldMk cId="3025491234" sldId="264"/>
        </pc:sldMkLst>
        <pc:spChg chg="mod">
          <ac:chgData name="Isabel Vis" userId="46b1903ed2cff62d" providerId="LiveId" clId="{20E6005B-3C91-44D8-BCD3-A8DE80E3AA8B}" dt="2023-01-23T12:51:13.042" v="48" actId="20577"/>
          <ac:spMkLst>
            <pc:docMk/>
            <pc:sldMk cId="3025491234" sldId="264"/>
            <ac:spMk id="3" creationId="{00000000-0000-0000-0000-000000000000}"/>
          </ac:spMkLst>
        </pc:spChg>
      </pc:sldChg>
      <pc:sldChg chg="modSp mod">
        <pc:chgData name="Isabel Vis" userId="46b1903ed2cff62d" providerId="LiveId" clId="{20E6005B-3C91-44D8-BCD3-A8DE80E3AA8B}" dt="2023-01-23T12:51:22.543" v="49" actId="113"/>
        <pc:sldMkLst>
          <pc:docMk/>
          <pc:sldMk cId="321741658" sldId="266"/>
        </pc:sldMkLst>
        <pc:spChg chg="mod">
          <ac:chgData name="Isabel Vis" userId="46b1903ed2cff62d" providerId="LiveId" clId="{20E6005B-3C91-44D8-BCD3-A8DE80E3AA8B}" dt="2023-01-23T12:51:22.543" v="49" actId="113"/>
          <ac:spMkLst>
            <pc:docMk/>
            <pc:sldMk cId="321741658" sldId="266"/>
            <ac:spMk id="4" creationId="{00000000-0000-0000-0000-000000000000}"/>
          </ac:spMkLst>
        </pc:spChg>
      </pc:sldChg>
      <pc:sldChg chg="addSp delSp modSp mod">
        <pc:chgData name="Isabel Vis" userId="46b1903ed2cff62d" providerId="LiveId" clId="{20E6005B-3C91-44D8-BCD3-A8DE80E3AA8B}" dt="2023-01-23T15:16:07.823" v="70"/>
        <pc:sldMkLst>
          <pc:docMk/>
          <pc:sldMk cId="2870716511" sldId="268"/>
        </pc:sldMkLst>
        <pc:spChg chg="del mod">
          <ac:chgData name="Isabel Vis" userId="46b1903ed2cff62d" providerId="LiveId" clId="{20E6005B-3C91-44D8-BCD3-A8DE80E3AA8B}" dt="2023-01-23T15:16:05.723" v="68" actId="478"/>
          <ac:spMkLst>
            <pc:docMk/>
            <pc:sldMk cId="2870716511" sldId="268"/>
            <ac:spMk id="2" creationId="{00000000-0000-0000-0000-000000000000}"/>
          </ac:spMkLst>
        </pc:spChg>
        <pc:spChg chg="mod">
          <ac:chgData name="Isabel Vis" userId="46b1903ed2cff62d" providerId="LiveId" clId="{20E6005B-3C91-44D8-BCD3-A8DE80E3AA8B}" dt="2023-01-23T12:47:49.411" v="7" actId="313"/>
          <ac:spMkLst>
            <pc:docMk/>
            <pc:sldMk cId="2870716511" sldId="268"/>
            <ac:spMk id="3" creationId="{00000000-0000-0000-0000-000000000000}"/>
          </ac:spMkLst>
        </pc:spChg>
        <pc:spChg chg="add del mod">
          <ac:chgData name="Isabel Vis" userId="46b1903ed2cff62d" providerId="LiveId" clId="{20E6005B-3C91-44D8-BCD3-A8DE80E3AA8B}" dt="2023-01-23T15:16:06.741" v="69" actId="478"/>
          <ac:spMkLst>
            <pc:docMk/>
            <pc:sldMk cId="2870716511" sldId="268"/>
            <ac:spMk id="9" creationId="{EC08E0C4-2BF6-B39C-3B59-878D888E69EE}"/>
          </ac:spMkLst>
        </pc:spChg>
        <pc:spChg chg="add mod">
          <ac:chgData name="Isabel Vis" userId="46b1903ed2cff62d" providerId="LiveId" clId="{20E6005B-3C91-44D8-BCD3-A8DE80E3AA8B}" dt="2023-01-23T15:16:07.823" v="70"/>
          <ac:spMkLst>
            <pc:docMk/>
            <pc:sldMk cId="2870716511" sldId="268"/>
            <ac:spMk id="10" creationId="{0D199851-2C18-7484-D953-3068FF0B8B2A}"/>
          </ac:spMkLst>
        </pc:spChg>
      </pc:sldChg>
      <pc:sldChg chg="modSp mod">
        <pc:chgData name="Isabel Vis" userId="46b1903ed2cff62d" providerId="LiveId" clId="{20E6005B-3C91-44D8-BCD3-A8DE80E3AA8B}" dt="2023-01-23T12:51:37.020" v="50" actId="20577"/>
        <pc:sldMkLst>
          <pc:docMk/>
          <pc:sldMk cId="1315756516" sldId="269"/>
        </pc:sldMkLst>
        <pc:spChg chg="mod">
          <ac:chgData name="Isabel Vis" userId="46b1903ed2cff62d" providerId="LiveId" clId="{20E6005B-3C91-44D8-BCD3-A8DE80E3AA8B}" dt="2023-01-23T12:51:37.020" v="50" actId="20577"/>
          <ac:spMkLst>
            <pc:docMk/>
            <pc:sldMk cId="1315756516" sldId="269"/>
            <ac:spMk id="2" creationId="{5474F657-48AB-8C66-039A-009198D408A3}"/>
          </ac:spMkLst>
        </pc:spChg>
        <pc:spChg chg="mod">
          <ac:chgData name="Isabel Vis" userId="46b1903ed2cff62d" providerId="LiveId" clId="{20E6005B-3C91-44D8-BCD3-A8DE80E3AA8B}" dt="2023-01-23T12:48:47.175" v="17" actId="6549"/>
          <ac:spMkLst>
            <pc:docMk/>
            <pc:sldMk cId="1315756516" sldId="269"/>
            <ac:spMk id="3" creationId="{1BB2E3D8-413F-25CB-84F5-B7E6AFC17E04}"/>
          </ac:spMkLst>
        </pc:spChg>
      </pc:sldChg>
      <pc:sldChg chg="modSp mod">
        <pc:chgData name="Isabel Vis" userId="46b1903ed2cff62d" providerId="LiveId" clId="{20E6005B-3C91-44D8-BCD3-A8DE80E3AA8B}" dt="2023-01-23T12:49:41.072" v="29" actId="20577"/>
        <pc:sldMkLst>
          <pc:docMk/>
          <pc:sldMk cId="3912332583" sldId="270"/>
        </pc:sldMkLst>
        <pc:spChg chg="mod">
          <ac:chgData name="Isabel Vis" userId="46b1903ed2cff62d" providerId="LiveId" clId="{20E6005B-3C91-44D8-BCD3-A8DE80E3AA8B}" dt="2023-01-23T12:49:41.072" v="29" actId="20577"/>
          <ac:spMkLst>
            <pc:docMk/>
            <pc:sldMk cId="3912332583" sldId="270"/>
            <ac:spMk id="3" creationId="{D333381A-846C-4EF3-0696-7402FFB0380C}"/>
          </ac:spMkLst>
        </pc:spChg>
      </pc:sldChg>
      <pc:sldChg chg="modSp mod">
        <pc:chgData name="Isabel Vis" userId="46b1903ed2cff62d" providerId="LiveId" clId="{20E6005B-3C91-44D8-BCD3-A8DE80E3AA8B}" dt="2023-01-23T15:16:18.309" v="73" actId="20577"/>
        <pc:sldMkLst>
          <pc:docMk/>
          <pc:sldMk cId="3972154113" sldId="271"/>
        </pc:sldMkLst>
        <pc:spChg chg="mod">
          <ac:chgData name="Isabel Vis" userId="46b1903ed2cff62d" providerId="LiveId" clId="{20E6005B-3C91-44D8-BCD3-A8DE80E3AA8B}" dt="2023-01-23T15:16:18.309" v="73" actId="20577"/>
          <ac:spMkLst>
            <pc:docMk/>
            <pc:sldMk cId="3972154113" sldId="271"/>
            <ac:spMk id="2" creationId="{8A61C86E-E45F-E278-5AE1-D992DC7F44B2}"/>
          </ac:spMkLst>
        </pc:spChg>
      </pc:sldChg>
      <pc:sldChg chg="modSp mod">
        <pc:chgData name="Isabel Vis" userId="46b1903ed2cff62d" providerId="LiveId" clId="{20E6005B-3C91-44D8-BCD3-A8DE80E3AA8B}" dt="2023-01-23T15:16:22.581" v="76" actId="20577"/>
        <pc:sldMkLst>
          <pc:docMk/>
          <pc:sldMk cId="3141738156" sldId="272"/>
        </pc:sldMkLst>
        <pc:spChg chg="mod">
          <ac:chgData name="Isabel Vis" userId="46b1903ed2cff62d" providerId="LiveId" clId="{20E6005B-3C91-44D8-BCD3-A8DE80E3AA8B}" dt="2023-01-23T15:16:22.581" v="76" actId="20577"/>
          <ac:spMkLst>
            <pc:docMk/>
            <pc:sldMk cId="3141738156" sldId="272"/>
            <ac:spMk id="2" creationId="{DD152E33-C234-3604-489B-AF94C6DB690F}"/>
          </ac:spMkLst>
        </pc:spChg>
        <pc:spChg chg="mod">
          <ac:chgData name="Isabel Vis" userId="46b1903ed2cff62d" providerId="LiveId" clId="{20E6005B-3C91-44D8-BCD3-A8DE80E3AA8B}" dt="2023-01-23T12:50:10.546" v="31" actId="20577"/>
          <ac:spMkLst>
            <pc:docMk/>
            <pc:sldMk cId="3141738156" sldId="272"/>
            <ac:spMk id="4" creationId="{22D7603A-FED7-626F-72D2-E483B359D0B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0B9529-FA7A-43B7-B503-D02EC3C68C11}" type="datetimeFigureOut">
              <a:rPr lang="nl-NL" smtClean="0"/>
              <a:t>23-1-2023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2BD1A-D023-4780-8D66-518014DB7C2D}" type="slidenum">
              <a:rPr lang="nl-NL" smtClean="0"/>
              <a:t>‹nr.›</a:t>
            </a:fld>
            <a:endParaRPr lang="nl-NL"/>
          </a:p>
        </p:txBody>
      </p:sp>
    </p:spTree>
    <p:extLst>
      <p:ext uri="{BB962C8B-B14F-4D97-AF65-F5344CB8AC3E}">
        <p14:creationId xmlns:p14="http://schemas.microsoft.com/office/powerpoint/2010/main" val="177584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Gemiddeld een toenemend zelfinzicht vanwege langere levenservaring. Bij vrouwen einde vruchtbaarheid. Naarmate mensen meer levenservaring hebben, kunnen ze hun leven zelf gaan vormgeven.</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1</a:t>
            </a:fld>
            <a:endParaRPr lang="nl-NL"/>
          </a:p>
        </p:txBody>
      </p:sp>
    </p:spTree>
    <p:extLst>
      <p:ext uri="{BB962C8B-B14F-4D97-AF65-F5344CB8AC3E}">
        <p14:creationId xmlns:p14="http://schemas.microsoft.com/office/powerpoint/2010/main" val="782501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Positief:nog</a:t>
            </a:r>
            <a:r>
              <a:rPr lang="nl-NL" dirty="0"/>
              <a:t> in stroming (flow) zijn het leuke van flow is dat je je capaciteiten optimaal gebruikt. </a:t>
            </a:r>
          </a:p>
          <a:p>
            <a:r>
              <a:rPr lang="nl-NL" dirty="0"/>
              <a:t>Negatief: De kans om een nieuwe baan te krijgen neemt af</a:t>
            </a:r>
          </a:p>
          <a:p>
            <a:r>
              <a:rPr lang="nl-NL" dirty="0"/>
              <a:t>Er wordt minder in je geïnvesteerd op het werk, bijv. bijscholing. </a:t>
            </a:r>
          </a:p>
          <a:p>
            <a:r>
              <a:rPr lang="nl-NL" dirty="0"/>
              <a:t>Managers kunnen het moeilijk vinden om werknemers te hebben met veel kennis en ervaring.</a:t>
            </a:r>
          </a:p>
          <a:p>
            <a:r>
              <a:rPr lang="nl-NL" dirty="0"/>
              <a:t>Oudere werknemers zijn moeilijker te porren voor nascholing dan jongere.</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12</a:t>
            </a:fld>
            <a:endParaRPr lang="nl-NL"/>
          </a:p>
        </p:txBody>
      </p:sp>
    </p:spTree>
    <p:extLst>
      <p:ext uri="{BB962C8B-B14F-4D97-AF65-F5344CB8AC3E}">
        <p14:creationId xmlns:p14="http://schemas.microsoft.com/office/powerpoint/2010/main" val="55678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Onjuist, zij kunnen dichtbij minder goed zien.</a:t>
            </a:r>
          </a:p>
          <a:p>
            <a:r>
              <a:rPr lang="nl-NL" dirty="0"/>
              <a:t>Onjuist, vooral bij thuisblijvende en werkende moeders </a:t>
            </a:r>
            <a:r>
              <a:rPr lang="nl-NL"/>
              <a:t>(huisvrouwen). </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13</a:t>
            </a:fld>
            <a:endParaRPr lang="nl-NL"/>
          </a:p>
        </p:txBody>
      </p:sp>
    </p:spTree>
    <p:extLst>
      <p:ext uri="{BB962C8B-B14F-4D97-AF65-F5344CB8AC3E}">
        <p14:creationId xmlns:p14="http://schemas.microsoft.com/office/powerpoint/2010/main" val="362502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Fysieke veranderingen: huid minder elastisch, rimpels.</a:t>
            </a:r>
          </a:p>
          <a:p>
            <a:r>
              <a:rPr lang="nl-NL" dirty="0"/>
              <a:t>Haar dunner, langzaam grijzer, gewicht kan toenemen door vetophopingen rond de heupen. Lichaamslengte kan afnemen door botweefsel verlies, spierkracht 25 % minder, hart minder zuurstof, eerder moe.</a:t>
            </a:r>
          </a:p>
          <a:p>
            <a:r>
              <a:rPr lang="nl-NL" dirty="0"/>
              <a:t>Zintuigen. Eerst gezichtsvermogen (leesbril) dan gehoor.</a:t>
            </a:r>
          </a:p>
          <a:p>
            <a:endParaRPr lang="nl-NL" dirty="0"/>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2</a:t>
            </a:fld>
            <a:endParaRPr lang="nl-NL"/>
          </a:p>
        </p:txBody>
      </p:sp>
    </p:spTree>
    <p:extLst>
      <p:ext uri="{BB962C8B-B14F-4D97-AF65-F5344CB8AC3E}">
        <p14:creationId xmlns:p14="http://schemas.microsoft.com/office/powerpoint/2010/main" val="40439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Gezichtsvermogen: ooglens wordt minder elastisch…</a:t>
            </a:r>
            <a:r>
              <a:rPr lang="nl-NL" dirty="0" err="1"/>
              <a:t>accomodatieverlies</a:t>
            </a:r>
            <a:r>
              <a:rPr lang="nl-NL" dirty="0"/>
              <a:t>, overgang van licht naar donker moeilijker, kleurgevoeligheid kan afnemen etc. </a:t>
            </a:r>
          </a:p>
          <a:p>
            <a:r>
              <a:rPr lang="nl-NL" dirty="0"/>
              <a:t>Gehoor: hogere frequenties worden minder goed </a:t>
            </a:r>
            <a:r>
              <a:rPr lang="nl-NL" dirty="0" err="1"/>
              <a:t>waargenoemn</a:t>
            </a:r>
            <a:r>
              <a:rPr lang="nl-NL" dirty="0"/>
              <a:t>, door verharding van de gehoorbeentjes ( aambeeld en stijgbeugel)</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3</a:t>
            </a:fld>
            <a:endParaRPr lang="nl-NL"/>
          </a:p>
        </p:txBody>
      </p:sp>
    </p:spTree>
    <p:extLst>
      <p:ext uri="{BB962C8B-B14F-4D97-AF65-F5344CB8AC3E}">
        <p14:creationId xmlns:p14="http://schemas.microsoft.com/office/powerpoint/2010/main" val="3174440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veranderingen in de temperatuur wordt niet door iedereen waargenomen. </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4</a:t>
            </a:fld>
            <a:endParaRPr lang="nl-NL"/>
          </a:p>
        </p:txBody>
      </p:sp>
    </p:spTree>
    <p:extLst>
      <p:ext uri="{BB962C8B-B14F-4D97-AF65-F5344CB8AC3E}">
        <p14:creationId xmlns:p14="http://schemas.microsoft.com/office/powerpoint/2010/main" val="3151942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Biologisch proces dat bij vrouwen leidt tot onvruchtbaarheid. In Nederland gemiddeld met 52 jaar en het duurt vijf tot vijftien jaar. Na de menopauze heet de vrouw </a:t>
            </a:r>
            <a:r>
              <a:rPr lang="nl-NL" dirty="0" err="1"/>
              <a:t>menopauzaal</a:t>
            </a:r>
            <a:r>
              <a:rPr lang="nl-NL" dirty="0"/>
              <a:t>. 80% van de vrouwen kan slecht slapen en hebben er een licht ongemak van. Opvliegers zijn plaatselijke verwijdingen van de bloedvaten (warmtegolven die naar het hoofd stijgen). Ze duren meer enkele seconden tot enkele minuten.  Bij 4 % van de vrouwen is deze periode echt verschrikkelijk . </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5</a:t>
            </a:fld>
            <a:endParaRPr lang="nl-NL"/>
          </a:p>
        </p:txBody>
      </p:sp>
    </p:spTree>
    <p:extLst>
      <p:ext uri="{BB962C8B-B14F-4D97-AF65-F5344CB8AC3E}">
        <p14:creationId xmlns:p14="http://schemas.microsoft.com/office/powerpoint/2010/main" val="2851953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Bio medisch: veranderende hormoonspiegels; lichamelijke veroudering.</a:t>
            </a:r>
          </a:p>
          <a:p>
            <a:r>
              <a:rPr lang="nl-NL" dirty="0"/>
              <a:t>Bio-</a:t>
            </a:r>
            <a:r>
              <a:rPr lang="nl-NL" dirty="0" err="1"/>
              <a:t>psycho</a:t>
            </a:r>
            <a:r>
              <a:rPr lang="nl-NL" dirty="0"/>
              <a:t>-bijvoorbeeld een bepaald dieet leidt tot minder klachten of een baan versus geen baan.</a:t>
            </a:r>
          </a:p>
          <a:p>
            <a:r>
              <a:rPr lang="nl-NL" dirty="0"/>
              <a:t>Feministisch model: de vrouw voelt zich geen seksobject meer na beëindiging van de vruchtbaarheid.</a:t>
            </a:r>
          </a:p>
          <a:p>
            <a:r>
              <a:rPr lang="nl-NL" dirty="0"/>
              <a:t>Cultureel relativistisch model: de vrouw verliest de aantrekkingskracht doordat zij geen potentiële moeder meer is. </a:t>
            </a:r>
          </a:p>
          <a:p>
            <a:r>
              <a:rPr lang="nl-NL" dirty="0"/>
              <a:t>Persoonlijkheidstheorieën: de veranderingen worden niet als een achteruitgang beschreven maar meer als een ontwikkelingstaak.</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6</a:t>
            </a:fld>
            <a:endParaRPr lang="nl-NL"/>
          </a:p>
        </p:txBody>
      </p:sp>
    </p:spTree>
    <p:extLst>
      <p:ext uri="{BB962C8B-B14F-4D97-AF65-F5344CB8AC3E}">
        <p14:creationId xmlns:p14="http://schemas.microsoft.com/office/powerpoint/2010/main" val="4207662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Ouderlijke generativiteit: opvoeden en verzorgen van kinderen/ kleinkinderen.</a:t>
            </a:r>
          </a:p>
          <a:p>
            <a:r>
              <a:rPr lang="nl-NL" dirty="0"/>
              <a:t>Biologische generativiteit: in enkele gevallen baart iemand rond haar veertigste nog een baby.</a:t>
            </a:r>
          </a:p>
          <a:p>
            <a:r>
              <a:rPr lang="nl-NL" dirty="0"/>
              <a:t>Generativiteit op het werk: kennis verspreiden, lezingen houden etc.</a:t>
            </a:r>
          </a:p>
          <a:p>
            <a:r>
              <a:rPr lang="nl-NL" dirty="0"/>
              <a:t>Cultureel maatschappelijke generativiteit: lidmaatschap van maatschappelijke organisaties. Inclusiviteit… ook voor diegene generatief zijn, die niet voor de hand ligt.</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9</a:t>
            </a:fld>
            <a:endParaRPr lang="nl-NL"/>
          </a:p>
        </p:txBody>
      </p:sp>
    </p:spTree>
    <p:extLst>
      <p:ext uri="{BB962C8B-B14F-4D97-AF65-F5344CB8AC3E}">
        <p14:creationId xmlns:p14="http://schemas.microsoft.com/office/powerpoint/2010/main" val="385113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de kinderen het huis uit zijn. Nieuw verschijnsel: Boemerang kinderen, die na een verlies van baan, huis </a:t>
            </a:r>
            <a:r>
              <a:rPr lang="nl-NL" dirty="0" err="1"/>
              <a:t>etc</a:t>
            </a:r>
            <a:r>
              <a:rPr lang="nl-NL" dirty="0"/>
              <a:t> weer terugkeren in het ouderlijk huis. </a:t>
            </a:r>
          </a:p>
          <a:p>
            <a:r>
              <a:rPr lang="nl-NL" dirty="0"/>
              <a:t>Het uit huis gaan vraagt een soepele opstelling van de ouders. De verticale positie die kinderen innamen verandert in een horizontale… zelfverantwoordelijke zelfbepaling van de adolescent die naar volwassenheid neigt. </a:t>
            </a:r>
          </a:p>
          <a:p>
            <a:r>
              <a:rPr lang="nl-NL" dirty="0"/>
              <a:t>Boemerang kinderen zullen zich niet meer zo laten sturen in de regel…kan even lastig zijn. Gelukkig vinden velen een goede modus om met elkaar om te gaan in vrijheid en gebondenheid. </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10</a:t>
            </a:fld>
            <a:endParaRPr lang="nl-NL"/>
          </a:p>
        </p:txBody>
      </p:sp>
    </p:spTree>
    <p:extLst>
      <p:ext uri="{BB962C8B-B14F-4D97-AF65-F5344CB8AC3E}">
        <p14:creationId xmlns:p14="http://schemas.microsoft.com/office/powerpoint/2010/main" val="3148208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Sandwich </a:t>
            </a:r>
            <a:r>
              <a:rPr lang="nl-NL" dirty="0" err="1"/>
              <a:t>generation</a:t>
            </a:r>
            <a:r>
              <a:rPr lang="nl-NL" dirty="0"/>
              <a:t>…middenpositie tussen de feitelijke periode van de volwassenheid en de beginnende ouderdom.  </a:t>
            </a:r>
          </a:p>
        </p:txBody>
      </p:sp>
      <p:sp>
        <p:nvSpPr>
          <p:cNvPr id="4" name="Tijdelijke aanduiding voor dianummer 3"/>
          <p:cNvSpPr>
            <a:spLocks noGrp="1"/>
          </p:cNvSpPr>
          <p:nvPr>
            <p:ph type="sldNum" sz="quarter" idx="5"/>
          </p:nvPr>
        </p:nvSpPr>
        <p:spPr/>
        <p:txBody>
          <a:bodyPr/>
          <a:lstStyle/>
          <a:p>
            <a:fld id="{57B2BD1A-D023-4780-8D66-518014DB7C2D}" type="slidenum">
              <a:rPr lang="nl-NL" smtClean="0"/>
              <a:t>11</a:t>
            </a:fld>
            <a:endParaRPr lang="nl-NL"/>
          </a:p>
        </p:txBody>
      </p:sp>
    </p:spTree>
    <p:extLst>
      <p:ext uri="{BB962C8B-B14F-4D97-AF65-F5344CB8AC3E}">
        <p14:creationId xmlns:p14="http://schemas.microsoft.com/office/powerpoint/2010/main" val="303510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solidFill>
          <a:srgbClr val="005DAA"/>
        </a:solidFill>
        <a:effectLst/>
      </p:bgPr>
    </p:bg>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1086036" y="1329842"/>
            <a:ext cx="8497107" cy="1469685"/>
          </a:xfrm>
          <a:prstGeom prst="rect">
            <a:avLst/>
          </a:prstGeom>
        </p:spPr>
        <p:txBody>
          <a:bodyPr anchor="b" anchorCtr="0"/>
          <a:lstStyle>
            <a:lvl1pPr algn="l">
              <a:lnSpc>
                <a:spcPct val="104000"/>
              </a:lnSpc>
              <a:defRPr sz="4400">
                <a:solidFill>
                  <a:schemeClr val="bg1"/>
                </a:solidFill>
              </a:defRPr>
            </a:lvl1pPr>
          </a:lstStyle>
          <a:p>
            <a:r>
              <a:rPr lang="nl-NL" noProof="1"/>
              <a:t>Hier wordt de titel van het boek of de presentatie vermeld</a:t>
            </a:r>
          </a:p>
        </p:txBody>
      </p:sp>
      <p:sp>
        <p:nvSpPr>
          <p:cNvPr id="8" name="Ondertitel 2"/>
          <p:cNvSpPr>
            <a:spLocks noGrp="1"/>
          </p:cNvSpPr>
          <p:nvPr>
            <p:ph type="subTitle" idx="1" hasCustomPrompt="1"/>
          </p:nvPr>
        </p:nvSpPr>
        <p:spPr>
          <a:xfrm>
            <a:off x="1087341" y="2904277"/>
            <a:ext cx="8497107" cy="973887"/>
          </a:xfrm>
          <a:prstGeom prst="rect">
            <a:avLst/>
          </a:prstGeom>
        </p:spPr>
        <p:txBody>
          <a:bodyPr/>
          <a:lstStyle>
            <a:lvl1pPr marL="0" indent="0" algn="l">
              <a:buNone/>
              <a:defRPr sz="2667">
                <a:solidFill>
                  <a:schemeClr val="bg1"/>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NL" noProof="1"/>
              <a:t>Ondertitel</a:t>
            </a:r>
          </a:p>
        </p:txBody>
      </p:sp>
      <p:sp>
        <p:nvSpPr>
          <p:cNvPr id="9" name="Tijdelijke aanduiding voor datum 8"/>
          <p:cNvSpPr>
            <a:spLocks noGrp="1"/>
          </p:cNvSpPr>
          <p:nvPr>
            <p:ph type="dt" sz="half" idx="10"/>
          </p:nvPr>
        </p:nvSpPr>
        <p:spPr>
          <a:xfrm>
            <a:off x="1087341" y="4234319"/>
            <a:ext cx="2845171" cy="365040"/>
          </a:xfrm>
          <a:prstGeom prst="rect">
            <a:avLst/>
          </a:prstGeom>
        </p:spPr>
        <p:txBody>
          <a:bodyPr lIns="0" tIns="0" rIns="0" bIns="0" anchor="t" anchorCtr="0"/>
          <a:lstStyle>
            <a:lvl1pPr algn="l">
              <a:defRPr sz="1467">
                <a:solidFill>
                  <a:schemeClr val="bg1"/>
                </a:solidFill>
                <a:latin typeface="+mj-lt"/>
              </a:defRPr>
            </a:lvl1pPr>
          </a:lstStyle>
          <a:p>
            <a:fld id="{0BEFF0D9-C420-4C06-8CCB-E85D339D1CB8}" type="datetimeFigureOut">
              <a:rPr lang="nl-NL" smtClean="0"/>
              <a:t>23-1-2023</a:t>
            </a:fld>
            <a:endParaRPr lang="nl-NL"/>
          </a:p>
        </p:txBody>
      </p:sp>
      <p:sp>
        <p:nvSpPr>
          <p:cNvPr id="1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Tree>
    <p:extLst>
      <p:ext uri="{BB962C8B-B14F-4D97-AF65-F5344CB8AC3E}">
        <p14:creationId xmlns:p14="http://schemas.microsoft.com/office/powerpoint/2010/main" val="404249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eed">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8" name="Tijdelijke aanduiding voor tekst 17"/>
          <p:cNvSpPr>
            <a:spLocks noGrp="1"/>
          </p:cNvSpPr>
          <p:nvPr>
            <p:ph type="body" sz="quarter" idx="14" hasCustomPrompt="1"/>
          </p:nvPr>
        </p:nvSpPr>
        <p:spPr>
          <a:xfrm>
            <a:off x="1106525" y="2180861"/>
            <a:ext cx="10367433" cy="3744384"/>
          </a:xfrm>
        </p:spPr>
        <p:txBody>
          <a:bodyPr/>
          <a:lstStyle>
            <a:lvl1pPr>
              <a:defRPr/>
            </a:lvl1pPr>
          </a:lstStyle>
          <a:p>
            <a:pPr lvl="0"/>
            <a:r>
              <a:rPr lang="nl-NL" dirty="0"/>
              <a:t>Tekst</a:t>
            </a:r>
          </a:p>
        </p:txBody>
      </p:sp>
      <p:sp>
        <p:nvSpPr>
          <p:cNvPr id="24"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5"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20820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ee tekstvakken">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6" name="Content Placeholder 5"/>
          <p:cNvSpPr>
            <a:spLocks noGrp="1"/>
          </p:cNvSpPr>
          <p:nvPr>
            <p:ph idx="1" hasCustomPrompt="1"/>
          </p:nvPr>
        </p:nvSpPr>
        <p:spPr>
          <a:xfrm>
            <a:off x="1103445" y="2564903"/>
            <a:ext cx="4937056" cy="3597143"/>
          </a:xfrm>
        </p:spPr>
        <p:txBody>
          <a:bodyPr/>
          <a:lstStyle>
            <a:lvl1pPr>
              <a:defRPr/>
            </a:lvl1pPr>
            <a:lvl2pPr>
              <a:defRPr/>
            </a:lvl2pPr>
            <a:lvl3pPr>
              <a:defRPr/>
            </a:lvl3pPr>
            <a:lvl4pPr>
              <a:defRPr/>
            </a:lvl4pPr>
          </a:lstStyle>
          <a:p>
            <a:r>
              <a:rPr lang="nl-NL" dirty="0"/>
              <a:t>Tekst</a:t>
            </a:r>
          </a:p>
        </p:txBody>
      </p:sp>
      <p:sp>
        <p:nvSpPr>
          <p:cNvPr id="7"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3" name="Tijdelijke aanduiding voor inhoud 2"/>
          <p:cNvSpPr>
            <a:spLocks noGrp="1"/>
          </p:cNvSpPr>
          <p:nvPr>
            <p:ph sz="quarter" idx="16" hasCustomPrompt="1"/>
          </p:nvPr>
        </p:nvSpPr>
        <p:spPr>
          <a:xfrm>
            <a:off x="1103446" y="1988840"/>
            <a:ext cx="10369549" cy="480053"/>
          </a:xfrm>
        </p:spPr>
        <p:txBody>
          <a:bodyPr/>
          <a:lstStyle>
            <a:lvl1pPr marL="0" indent="0">
              <a:buNone/>
              <a:defRPr sz="3000">
                <a:solidFill>
                  <a:srgbClr val="005DAA"/>
                </a:solidFill>
              </a:defRPr>
            </a:lvl1pPr>
          </a:lstStyle>
          <a:p>
            <a:pPr lvl="0"/>
            <a:r>
              <a:rPr lang="nl-NL" dirty="0"/>
              <a:t>Ondertitel</a:t>
            </a:r>
          </a:p>
        </p:txBody>
      </p:sp>
      <p:sp>
        <p:nvSpPr>
          <p:cNvPr id="4" name="Tijdelijke aanduiding voor inhoud 3"/>
          <p:cNvSpPr>
            <a:spLocks noGrp="1"/>
          </p:cNvSpPr>
          <p:nvPr>
            <p:ph sz="quarter" idx="17" hasCustomPrompt="1"/>
          </p:nvPr>
        </p:nvSpPr>
        <p:spPr>
          <a:xfrm>
            <a:off x="6288618" y="2564903"/>
            <a:ext cx="5183716" cy="3552263"/>
          </a:xfrm>
          <a:ln>
            <a:solidFill>
              <a:schemeClr val="accent1"/>
            </a:solidFill>
          </a:ln>
        </p:spPr>
        <p:txBody>
          <a:bodyPr lIns="0" tIns="0" rIns="0" bIns="0"/>
          <a:lstStyle>
            <a:lvl1pPr>
              <a:defRPr>
                <a:solidFill>
                  <a:schemeClr val="tx1"/>
                </a:solidFill>
              </a:defRPr>
            </a:lvl1pPr>
          </a:lstStyle>
          <a:p>
            <a:pPr lvl="0"/>
            <a:r>
              <a:rPr lang="nl-NL" dirty="0"/>
              <a:t>Tekst</a:t>
            </a:r>
          </a:p>
        </p:txBody>
      </p:sp>
      <p:sp>
        <p:nvSpPr>
          <p:cNvPr id="8"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420119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pyright">
    <p:bg>
      <p:bgPr>
        <a:solidFill>
          <a:srgbClr val="005DAA"/>
        </a:solidFill>
        <a:effectLst/>
      </p:bgPr>
    </p:bg>
    <p:spTree>
      <p:nvGrpSpPr>
        <p:cNvPr id="1" name=""/>
        <p:cNvGrpSpPr/>
        <p:nvPr/>
      </p:nvGrpSpPr>
      <p:grpSpPr>
        <a:xfrm>
          <a:off x="0" y="0"/>
          <a:ext cx="0" cy="0"/>
          <a:chOff x="0" y="0"/>
          <a:chExt cx="0" cy="0"/>
        </a:xfrm>
      </p:grpSpPr>
      <p:sp>
        <p:nvSpPr>
          <p:cNvPr id="11" name="Ondertitel 2"/>
          <p:cNvSpPr txBox="1">
            <a:spLocks/>
          </p:cNvSpPr>
          <p:nvPr/>
        </p:nvSpPr>
        <p:spPr>
          <a:xfrm>
            <a:off x="623391" y="4061484"/>
            <a:ext cx="11095332" cy="1298816"/>
          </a:xfrm>
          <a:prstGeom prst="rect">
            <a:avLst/>
          </a:prstGeom>
        </p:spPr>
        <p:txBody>
          <a:bodyPr vert="horz" lIns="0" tIns="0" rIns="0" bIns="0" rtlCol="0">
            <a:noAutofit/>
          </a:bodyPr>
          <a:lstStyle>
            <a:lvl1pPr marL="0" indent="0" algn="l" defTabSz="914400" rtl="0" eaLnBrk="1" latinLnBrk="0" hangingPunct="1">
              <a:lnSpc>
                <a:spcPct val="108000"/>
              </a:lnSpc>
              <a:spcBef>
                <a:spcPts val="0"/>
              </a:spcBef>
              <a:buClr>
                <a:schemeClr val="accent1"/>
              </a:buClr>
              <a:buSzPct val="80000"/>
              <a:buFont typeface="Wingdings 2" panose="05020102010507070707" pitchFamily="18" charset="2"/>
              <a:buNone/>
              <a:defRPr sz="1500" b="0" kern="1200">
                <a:solidFill>
                  <a:schemeClr val="bg1"/>
                </a:solidFill>
                <a:latin typeface="+mn-lt"/>
                <a:ea typeface="+mn-ea"/>
                <a:cs typeface="+mn-cs"/>
              </a:defRPr>
            </a:lvl1pPr>
            <a:lvl2pPr marL="457200" indent="0" algn="ctr" defTabSz="914400" rtl="0" eaLnBrk="1" latinLnBrk="0" hangingPunct="1">
              <a:lnSpc>
                <a:spcPct val="108000"/>
              </a:lnSpc>
              <a:spcBef>
                <a:spcPts val="0"/>
              </a:spcBef>
              <a:buClr>
                <a:schemeClr val="accent1"/>
              </a:buClr>
              <a:buFont typeface="Calibri" panose="020F0502020204030204"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lnSpc>
                <a:spcPct val="108000"/>
              </a:lnSpc>
              <a:spcBef>
                <a:spcPts val="0"/>
              </a:spcBef>
              <a:buClr>
                <a:schemeClr val="accent1"/>
              </a:buClr>
              <a:buFont typeface="Calibri Light" panose="020F0302020204030204" pitchFamily="34" charset="0"/>
              <a:buNone/>
              <a:defRPr sz="1800" b="0" kern="1200">
                <a:solidFill>
                  <a:schemeClr val="tx1">
                    <a:tint val="75000"/>
                  </a:schemeClr>
                </a:solidFill>
                <a:latin typeface="+mn-lt"/>
                <a:ea typeface="+mn-ea"/>
                <a:cs typeface="+mn-cs"/>
              </a:defRPr>
            </a:lvl3pPr>
            <a:lvl4pPr marL="1371600" indent="0" algn="ctr" defTabSz="914400" rtl="0" eaLnBrk="1" latinLnBrk="0" hangingPunct="1">
              <a:lnSpc>
                <a:spcPct val="108000"/>
              </a:lnSpc>
              <a:spcBef>
                <a:spcPts val="0"/>
              </a:spcBef>
              <a:buFont typeface="Arial" pitchFamily="34" charset="0"/>
              <a:buNone/>
              <a:defRPr sz="1800" b="1" kern="1200">
                <a:solidFill>
                  <a:schemeClr val="tx1">
                    <a:tint val="75000"/>
                  </a:schemeClr>
                </a:solidFill>
                <a:latin typeface="Calibri" panose="020F0502020204030204" pitchFamily="34" charset="0"/>
                <a:ea typeface="+mn-ea"/>
                <a:cs typeface="+mn-cs"/>
              </a:defRPr>
            </a:lvl4pPr>
            <a:lvl5pPr marL="18288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9pPr>
          </a:lstStyle>
          <a:p>
            <a:pPr marL="0" marR="0" lvl="0" indent="0" algn="l" defTabSz="1219170" rtl="0" eaLnBrk="1" fontAlgn="auto" latinLnBrk="0" hangingPunct="1">
              <a:lnSpc>
                <a:spcPct val="108000"/>
              </a:lnSpc>
              <a:spcBef>
                <a:spcPts val="0"/>
              </a:spcBef>
              <a:spcAft>
                <a:spcPts val="0"/>
              </a:spcAft>
              <a:buClr>
                <a:srgbClr val="005DAA"/>
              </a:buClr>
              <a:buSzPct val="80000"/>
              <a:buFont typeface="Wingdings 2" panose="05020102010507070707" pitchFamily="18" charset="2"/>
              <a:buNone/>
              <a:tabLst/>
              <a:defRPr/>
            </a:pPr>
            <a:r>
              <a:rPr kumimoji="0" lang="nl-NL" sz="2000" b="0" i="0" u="none" strike="noStrike" kern="1200" cap="none" spc="0" normalizeH="0" baseline="0" noProof="0" dirty="0">
                <a:ln>
                  <a:noFill/>
                </a:ln>
                <a:solidFill>
                  <a:sysClr val="window" lastClr="FFFFFF"/>
                </a:solidFill>
                <a:effectLst/>
                <a:uLnTx/>
                <a:uFillTx/>
                <a:latin typeface="Calibri"/>
                <a:ea typeface="+mn-ea"/>
                <a:cs typeface="+mn-cs"/>
              </a:rPr>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p>
        </p:txBody>
      </p:sp>
      <p:grpSp>
        <p:nvGrpSpPr>
          <p:cNvPr id="14" name="Group 78"/>
          <p:cNvGrpSpPr>
            <a:grpSpLocks noChangeAspect="1"/>
          </p:cNvGrpSpPr>
          <p:nvPr/>
        </p:nvGrpSpPr>
        <p:grpSpPr bwMode="auto">
          <a:xfrm>
            <a:off x="629014" y="5583567"/>
            <a:ext cx="1513417" cy="529167"/>
            <a:chOff x="692" y="3562"/>
            <a:chExt cx="715" cy="250"/>
          </a:xfrm>
        </p:grpSpPr>
        <p:sp>
          <p:nvSpPr>
            <p:cNvPr id="15"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6"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7"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grpSp>
      <p:sp>
        <p:nvSpPr>
          <p:cNvPr id="2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
        <p:nvSpPr>
          <p:cNvPr id="2" name="Tekstvak 1"/>
          <p:cNvSpPr txBox="1"/>
          <p:nvPr/>
        </p:nvSpPr>
        <p:spPr>
          <a:xfrm>
            <a:off x="623391" y="3429001"/>
            <a:ext cx="510076" cy="461665"/>
          </a:xfrm>
          <a:prstGeom prst="rect">
            <a:avLst/>
          </a:prstGeom>
          <a:noFill/>
        </p:spPr>
        <p:txBody>
          <a:bodyPr wrap="none" rtlCol="0">
            <a:spAutoFit/>
          </a:bodyPr>
          <a:lstStyle/>
          <a:p>
            <a:r>
              <a:rPr kumimoji="0" lang="nl-NL"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a:t>
            </a:r>
            <a:endParaRPr lang="nl-NL" sz="2400" dirty="0"/>
          </a:p>
        </p:txBody>
      </p:sp>
      <p:sp>
        <p:nvSpPr>
          <p:cNvPr id="5" name="Tijdelijke aanduiding voor tekst 4"/>
          <p:cNvSpPr>
            <a:spLocks noGrp="1"/>
          </p:cNvSpPr>
          <p:nvPr>
            <p:ph type="body" sz="quarter" idx="11" hasCustomPrompt="1"/>
          </p:nvPr>
        </p:nvSpPr>
        <p:spPr>
          <a:xfrm>
            <a:off x="1007435" y="3483200"/>
            <a:ext cx="2880320" cy="384043"/>
          </a:xfrm>
        </p:spPr>
        <p:txBody>
          <a:bodyPr/>
          <a:lstStyle>
            <a:lvl1pPr>
              <a:defRPr sz="2400">
                <a:solidFill>
                  <a:schemeClr val="bg1"/>
                </a:solidFill>
              </a:defRPr>
            </a:lvl1pPr>
          </a:lstStyle>
          <a:p>
            <a:pPr lvl="0"/>
            <a:r>
              <a:rPr lang="nl-NL" dirty="0"/>
              <a:t>&lt;Naam&gt;</a:t>
            </a:r>
          </a:p>
        </p:txBody>
      </p:sp>
      <p:sp>
        <p:nvSpPr>
          <p:cNvPr id="6" name="Tekstvak 5"/>
          <p:cNvSpPr txBox="1"/>
          <p:nvPr/>
        </p:nvSpPr>
        <p:spPr>
          <a:xfrm>
            <a:off x="3791744" y="3470036"/>
            <a:ext cx="6432715" cy="379656"/>
          </a:xfrm>
          <a:prstGeom prst="rect">
            <a:avLst/>
          </a:prstGeom>
          <a:noFill/>
        </p:spPr>
        <p:txBody>
          <a:bodyPr wrap="square" rtlCol="0">
            <a:spAutoFit/>
          </a:bodyPr>
          <a:lstStyle/>
          <a:p>
            <a:pPr lvl="0"/>
            <a:r>
              <a:rPr kumimoji="0" lang="nl-NL" sz="1867"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Boom uitgevers Amsterdam BV</a:t>
            </a:r>
            <a:endParaRPr lang="nl-NL" sz="2400" dirty="0"/>
          </a:p>
        </p:txBody>
      </p:sp>
      <p:sp>
        <p:nvSpPr>
          <p:cNvPr id="12"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3584079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hthoek 12"/>
          <p:cNvSpPr/>
          <p:nvPr/>
        </p:nvSpPr>
        <p:spPr>
          <a:xfrm>
            <a:off x="0" y="0"/>
            <a:ext cx="12193587" cy="665845"/>
          </a:xfrm>
          <a:prstGeom prst="rect">
            <a:avLst/>
          </a:prstGeom>
          <a:solidFill>
            <a:srgbClr val="005DAA"/>
          </a:solidFill>
          <a:ln w="25400" cap="flat" cmpd="sng" algn="ctr">
            <a:noFill/>
            <a:prstDash val="solid"/>
          </a:ln>
          <a:effectLst/>
        </p:spPr>
        <p:txBody>
          <a:bodyPr lIns="91428" tIns="45713" rIns="91428" bIns="45713"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nl-NL" sz="1867"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Tijdelijke aanduiding voor tekst 2"/>
          <p:cNvSpPr>
            <a:spLocks noGrp="1"/>
          </p:cNvSpPr>
          <p:nvPr>
            <p:ph type="body" idx="1"/>
          </p:nvPr>
        </p:nvSpPr>
        <p:spPr>
          <a:xfrm>
            <a:off x="1106523" y="2152497"/>
            <a:ext cx="10441359" cy="3815116"/>
          </a:xfrm>
          <a:prstGeom prst="rect">
            <a:avLst/>
          </a:prstGeom>
        </p:spPr>
        <p:txBody>
          <a:bodyPr vert="horz" lIns="0" tIns="0" rIns="0" bIns="0" rtlCol="0">
            <a:noAutofit/>
          </a:bodyPr>
          <a:lstStyle/>
          <a:p>
            <a:pPr marL="250819" marR="0" lvl="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Klik om de modelstijlen te bewerken</a:t>
            </a:r>
          </a:p>
          <a:p>
            <a:pPr marL="503987" marR="0" lvl="1"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Tweede niveau</a:t>
            </a:r>
          </a:p>
          <a:p>
            <a:pPr marL="755981" marR="0" lvl="2"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Derde niveau</a:t>
            </a:r>
          </a:p>
          <a:p>
            <a:pPr marL="0" marR="0" lvl="3"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1" i="0" u="none" strike="noStrike" kern="1200" cap="none" spc="0" normalizeH="0" baseline="0" noProof="1">
                <a:ln>
                  <a:noFill/>
                </a:ln>
                <a:solidFill>
                  <a:prstClr val="black"/>
                </a:solidFill>
                <a:effectLst/>
                <a:uLnTx/>
                <a:uFillTx/>
                <a:latin typeface="Calibri" panose="020F0502020204030204" pitchFamily="34" charset="0"/>
                <a:ea typeface="+mn-ea"/>
                <a:cs typeface="+mn-cs"/>
              </a:rPr>
              <a:t>Vierde niveau</a:t>
            </a:r>
          </a:p>
          <a:p>
            <a:pPr marL="0" marR="0" lvl="4"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Vijfde niveau</a:t>
            </a:r>
          </a:p>
          <a:p>
            <a:pPr marL="251994" marR="0" lvl="5"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Zesde niveau</a:t>
            </a:r>
          </a:p>
          <a:p>
            <a:pPr marL="467988" marR="0" lvl="6"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Zevende niveau</a:t>
            </a:r>
          </a:p>
          <a:p>
            <a:pPr marL="683983" marR="0" lvl="7"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Achtste niveau</a:t>
            </a:r>
          </a:p>
          <a:p>
            <a:pPr marL="0" marR="0" lvl="8"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Negende niveau</a:t>
            </a:r>
          </a:p>
        </p:txBody>
      </p:sp>
      <p:sp>
        <p:nvSpPr>
          <p:cNvPr id="17" name="Freeform 6"/>
          <p:cNvSpPr>
            <a:spLocks noEditPoints="1"/>
          </p:cNvSpPr>
          <p:nvPr/>
        </p:nvSpPr>
        <p:spPr bwMode="auto">
          <a:xfrm>
            <a:off x="11118711" y="6292995"/>
            <a:ext cx="762099" cy="22696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28" tIns="45713" rIns="91428" bIns="45713" numCol="1" anchor="t" anchorCtr="0" compatLnSpc="1">
            <a:prstTxWarp prst="textNoShape">
              <a:avLst/>
            </a:prstTxWarp>
          </a:bodyPr>
          <a:lstStyle/>
          <a:p>
            <a:endParaRPr lang="nl-NL" sz="2400" dirty="0"/>
          </a:p>
        </p:txBody>
      </p:sp>
      <p:sp>
        <p:nvSpPr>
          <p:cNvPr id="18" name="Tijdelijke aanduiding voor titel 1"/>
          <p:cNvSpPr>
            <a:spLocks noGrp="1"/>
          </p:cNvSpPr>
          <p:nvPr>
            <p:ph type="title"/>
          </p:nvPr>
        </p:nvSpPr>
        <p:spPr>
          <a:xfrm>
            <a:off x="1106523" y="1007968"/>
            <a:ext cx="10441359" cy="938003"/>
          </a:xfrm>
          <a:prstGeom prst="rect">
            <a:avLst/>
          </a:prstGeom>
        </p:spPr>
        <p:txBody>
          <a:bodyPr vert="horz" lIns="0" tIns="0" rIns="0" bIns="0" rtlCol="0" anchor="b">
            <a:noAutofit/>
          </a:bodyPr>
          <a:lstStyle/>
          <a:p>
            <a:r>
              <a:rPr lang="nl-NL" noProof="1"/>
              <a:t>Klik om de stijl te bewerken</a:t>
            </a:r>
          </a:p>
        </p:txBody>
      </p:sp>
    </p:spTree>
    <p:extLst>
      <p:ext uri="{BB962C8B-B14F-4D97-AF65-F5344CB8AC3E}">
        <p14:creationId xmlns:p14="http://schemas.microsoft.com/office/powerpoint/2010/main" val="930299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377" rtl="0" eaLnBrk="1" latinLnBrk="0" hangingPunct="1">
        <a:spcBef>
          <a:spcPct val="0"/>
        </a:spcBef>
        <a:buNone/>
        <a:defRPr sz="4000" kern="1200">
          <a:solidFill>
            <a:srgbClr val="005DAA"/>
          </a:solidFill>
          <a:latin typeface="Calibri Light" panose="020F0302020204030204" pitchFamily="34" charset="0"/>
          <a:ea typeface="+mj-ea"/>
          <a:cs typeface="+mj-cs"/>
        </a:defRPr>
      </a:lvl1pPr>
    </p:titleStyle>
    <p:bodyStyle>
      <a:lvl1pPr marL="250819" marR="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sz="1867" kern="1200">
          <a:solidFill>
            <a:schemeClr val="tx1"/>
          </a:solidFill>
          <a:latin typeface="+mn-lt"/>
          <a:ea typeface="+mn-ea"/>
          <a:cs typeface="+mn-cs"/>
        </a:defRPr>
      </a:lvl1pPr>
      <a:lvl2pPr marL="503987" marR="0"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sz="1867" kern="1200">
          <a:solidFill>
            <a:schemeClr val="tx1"/>
          </a:solidFill>
          <a:latin typeface="+mn-lt"/>
          <a:ea typeface="+mn-ea"/>
          <a:cs typeface="+mn-cs"/>
        </a:defRPr>
      </a:lvl2pPr>
      <a:lvl3pPr marL="755981" marR="0"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sz="1867" kern="1200">
          <a:solidFill>
            <a:schemeClr val="tx1"/>
          </a:solidFill>
          <a:latin typeface="+mn-lt"/>
          <a:ea typeface="+mn-ea"/>
          <a:cs typeface="+mn-cs"/>
        </a:defRPr>
      </a:lvl3pPr>
      <a:lvl4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4pPr>
      <a:lvl5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9pPr>
    </p:bodyStyle>
    <p:otherStyle>
      <a:defPPr>
        <a:defRPr lang="nl-NL"/>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iencephoto.com/images/download_lo_res.html?id=70003155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ciencephoto.com/images/download_lo_res.html?id=77375013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hyperlink" Target="https://courses.lumenlearning.com/suny-osuniversityphysics/chapter/17-3-sound-intensity/" TargetMode="External"/><Relationship Id="rId3" Type="http://schemas.openxmlformats.org/officeDocument/2006/relationships/hyperlink" Target="http://www.sciencephoto.com/images/download_wm_image.html/M362021-Air_conductor_hearing_aid-SPL.jpg?id=773620021" TargetMode="External"/><Relationship Id="rId7"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youtube.com/watch?v=OlgHPAe5MK8"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76CD42D-3660-4A76-AD78-1D806518F255}"/>
              </a:ext>
            </a:extLst>
          </p:cNvPr>
          <p:cNvSpPr>
            <a:spLocks noGrp="1"/>
          </p:cNvSpPr>
          <p:nvPr>
            <p:ph type="ctrTitle"/>
          </p:nvPr>
        </p:nvSpPr>
        <p:spPr>
          <a:xfrm>
            <a:off x="1086036" y="186268"/>
            <a:ext cx="8497107" cy="2556934"/>
          </a:xfrm>
        </p:spPr>
        <p:txBody>
          <a:bodyPr/>
          <a:lstStyle/>
          <a:p>
            <a:pPr fontAlgn="ctr">
              <a:lnSpc>
                <a:spcPct val="100000"/>
              </a:lnSpc>
            </a:pPr>
            <a:r>
              <a:rPr lang="nl-NL" dirty="0"/>
              <a:t>Levensfasen</a:t>
            </a:r>
            <a:br>
              <a:rPr lang="nl-NL"/>
            </a:br>
            <a:r>
              <a:rPr lang="nl-NL"/>
              <a:t>De ontwikkelingspsychologie van de mens</a:t>
            </a:r>
            <a:endParaRPr lang="nl-NL" dirty="0"/>
          </a:p>
        </p:txBody>
      </p:sp>
      <p:sp>
        <p:nvSpPr>
          <p:cNvPr id="5" name="Ondertitel 2">
            <a:extLst>
              <a:ext uri="{FF2B5EF4-FFF2-40B4-BE49-F238E27FC236}">
                <a16:creationId xmlns:a16="http://schemas.microsoft.com/office/drawing/2014/main" id="{44FFA414-CF5B-460E-ABBE-AE727F7B3A20}"/>
              </a:ext>
            </a:extLst>
          </p:cNvPr>
          <p:cNvSpPr>
            <a:spLocks noGrp="1"/>
          </p:cNvSpPr>
          <p:nvPr>
            <p:ph type="subTitle" idx="1"/>
          </p:nvPr>
        </p:nvSpPr>
        <p:spPr>
          <a:xfrm>
            <a:off x="1087341" y="2904277"/>
            <a:ext cx="8497107" cy="973887"/>
          </a:xfrm>
        </p:spPr>
        <p:txBody>
          <a:bodyPr/>
          <a:lstStyle/>
          <a:p>
            <a:r>
              <a:rPr lang="nl-NL" dirty="0"/>
              <a:t>Hoofdstuk 8 De rijpere volwassene </a:t>
            </a:r>
          </a:p>
        </p:txBody>
      </p:sp>
    </p:spTree>
    <p:extLst>
      <p:ext uri="{BB962C8B-B14F-4D97-AF65-F5344CB8AC3E}">
        <p14:creationId xmlns:p14="http://schemas.microsoft.com/office/powerpoint/2010/main" val="145378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sz="1870" dirty="0"/>
              <a:t>Boemerang-kinderen</a:t>
            </a:r>
            <a:r>
              <a:rPr lang="nl-NL" sz="4000" dirty="0"/>
              <a:t> </a:t>
            </a:r>
          </a:p>
        </p:txBody>
      </p:sp>
      <p:sp>
        <p:nvSpPr>
          <p:cNvPr id="4" name="Tijdelijke aanduiding voor tekst 3"/>
          <p:cNvSpPr>
            <a:spLocks noGrp="1"/>
          </p:cNvSpPr>
          <p:nvPr>
            <p:ph type="body" sz="quarter" idx="15"/>
          </p:nvPr>
        </p:nvSpPr>
        <p:spPr/>
        <p:txBody>
          <a:bodyPr/>
          <a:lstStyle/>
          <a:p>
            <a:r>
              <a:rPr lang="nl-NL" dirty="0"/>
              <a:t>Lege nest syndroom</a:t>
            </a:r>
          </a:p>
        </p:txBody>
      </p:sp>
      <p:sp>
        <p:nvSpPr>
          <p:cNvPr id="7" name="Text Box 4">
            <a:extLst>
              <a:ext uri="{FF2B5EF4-FFF2-40B4-BE49-F238E27FC236}">
                <a16:creationId xmlns:a16="http://schemas.microsoft.com/office/drawing/2014/main" id="{11E27F7B-A27E-444A-AFA5-6D85A5C8E31D}"/>
              </a:ext>
            </a:extLst>
          </p:cNvPr>
          <p:cNvSpPr txBox="1">
            <a:spLocks noChangeArrowheads="1"/>
          </p:cNvSpPr>
          <p:nvPr/>
        </p:nvSpPr>
        <p:spPr bwMode="auto">
          <a:xfrm rot="435362">
            <a:off x="1122355" y="5138789"/>
            <a:ext cx="627691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800"/>
              </a:spcBef>
              <a:buFont typeface="Arial" panose="020B0604020202020204" pitchFamily="34" charset="0"/>
              <a:defRPr sz="1600" b="1">
                <a:solidFill>
                  <a:schemeClr val="tx1"/>
                </a:solidFill>
                <a:latin typeface="Franklin Gothic Book" panose="020B0503020102020204" pitchFamily="34" charset="0"/>
              </a:defRPr>
            </a:lvl1pPr>
            <a:lvl2pPr marL="742950" indent="-28575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2pPr>
            <a:lvl3pPr marL="11430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3pPr>
            <a:lvl4pPr marL="16002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4pPr>
            <a:lvl5pPr marL="2057400" indent="-228600">
              <a:spcBef>
                <a:spcPts val="300"/>
              </a:spcBef>
              <a:buClr>
                <a:schemeClr val="accent2"/>
              </a:buClr>
              <a:buFont typeface="Wingdings" panose="05000000000000000000" pitchFamily="2" charset="2"/>
              <a:buChar char="§"/>
              <a:defRPr sz="1600">
                <a:solidFill>
                  <a:schemeClr val="tx1"/>
                </a:solidFill>
                <a:latin typeface="Franklin Gothic Book" panose="020B0503020102020204" pitchFamily="34" charset="0"/>
              </a:defRPr>
            </a:lvl5pPr>
            <a:lvl6pPr marL="25146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6pPr>
            <a:lvl7pPr marL="29718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7pPr>
            <a:lvl8pPr marL="34290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8pPr>
            <a:lvl9pPr marL="3886200" indent="-228600" fontAlgn="base">
              <a:spcBef>
                <a:spcPts val="300"/>
              </a:spcBef>
              <a:spcAft>
                <a:spcPct val="0"/>
              </a:spcAft>
              <a:buClr>
                <a:schemeClr val="accent2"/>
              </a:buClr>
              <a:buFont typeface="Wingdings" panose="05000000000000000000" pitchFamily="2" charset="2"/>
              <a:buChar char="§"/>
              <a:defRPr sz="1600">
                <a:solidFill>
                  <a:schemeClr val="tx1"/>
                </a:solidFill>
                <a:latin typeface="Franklin Gothic Book" panose="020B0503020102020204" pitchFamily="34" charset="0"/>
              </a:defRPr>
            </a:lvl9pPr>
          </a:lstStyle>
          <a:p>
            <a:pPr>
              <a:spcBef>
                <a:spcPct val="0"/>
              </a:spcBef>
              <a:buFontTx/>
              <a:buNone/>
            </a:pPr>
            <a:r>
              <a:rPr lang="en-US" altLang="en-US" sz="2800" dirty="0">
                <a:solidFill>
                  <a:srgbClr val="005DAA"/>
                </a:solidFill>
                <a:latin typeface="Calibri Light" panose="020F0302020204030204" pitchFamily="34" charset="0"/>
              </a:rPr>
              <a:t>Crossover phenomenon… </a:t>
            </a:r>
            <a:r>
              <a:rPr lang="en-US" altLang="en-US" sz="2800" dirty="0" err="1">
                <a:solidFill>
                  <a:srgbClr val="005DAA"/>
                </a:solidFill>
                <a:latin typeface="Calibri Light" panose="020F0302020204030204" pitchFamily="34" charset="0"/>
              </a:rPr>
              <a:t>mannen</a:t>
            </a:r>
            <a:r>
              <a:rPr lang="en-US" altLang="en-US" sz="2800" dirty="0">
                <a:solidFill>
                  <a:srgbClr val="005DAA"/>
                </a:solidFill>
                <a:latin typeface="Calibri Light" panose="020F0302020204030204" pitchFamily="34" charset="0"/>
              </a:rPr>
              <a:t> </a:t>
            </a:r>
            <a:r>
              <a:rPr lang="en-US" altLang="en-US" sz="2800" dirty="0" err="1">
                <a:solidFill>
                  <a:srgbClr val="005DAA"/>
                </a:solidFill>
                <a:latin typeface="Calibri Light" panose="020F0302020204030204" pitchFamily="34" charset="0"/>
              </a:rPr>
              <a:t>nemen</a:t>
            </a:r>
            <a:r>
              <a:rPr lang="en-US" altLang="en-US" sz="2800" dirty="0">
                <a:solidFill>
                  <a:srgbClr val="005DAA"/>
                </a:solidFill>
                <a:latin typeface="Calibri Light" panose="020F0302020204030204" pitchFamily="34" charset="0"/>
              </a:rPr>
              <a:t> </a:t>
            </a:r>
            <a:r>
              <a:rPr lang="en-US" altLang="en-US" sz="2800" dirty="0" err="1">
                <a:solidFill>
                  <a:srgbClr val="005DAA"/>
                </a:solidFill>
                <a:latin typeface="Calibri Light" panose="020F0302020204030204" pitchFamily="34" charset="0"/>
              </a:rPr>
              <a:t>vrouwentaken</a:t>
            </a:r>
            <a:r>
              <a:rPr lang="en-US" altLang="en-US" sz="2800" dirty="0">
                <a:solidFill>
                  <a:srgbClr val="005DAA"/>
                </a:solidFill>
                <a:latin typeface="Calibri Light" panose="020F0302020204030204" pitchFamily="34" charset="0"/>
              </a:rPr>
              <a:t> over en vice versa.</a:t>
            </a:r>
            <a:endParaRPr lang="nl-NL" altLang="en-US" sz="2800" dirty="0">
              <a:solidFill>
                <a:srgbClr val="005DAA"/>
              </a:solidFill>
              <a:latin typeface="Calibri Light" panose="020F0302020204030204" pitchFamily="34" charset="0"/>
            </a:endParaRPr>
          </a:p>
        </p:txBody>
      </p:sp>
      <p:pic>
        <p:nvPicPr>
          <p:cNvPr id="9" name="Afbeelding 8">
            <a:extLst>
              <a:ext uri="{FF2B5EF4-FFF2-40B4-BE49-F238E27FC236}">
                <a16:creationId xmlns:a16="http://schemas.microsoft.com/office/drawing/2014/main" id="{ECD04BA5-BD21-4454-A280-BFC637CA33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6705" y="2180861"/>
            <a:ext cx="4791716" cy="3196973"/>
          </a:xfrm>
          <a:prstGeom prst="rect">
            <a:avLst/>
          </a:prstGeom>
        </p:spPr>
      </p:pic>
    </p:spTree>
    <p:extLst>
      <p:ext uri="{BB962C8B-B14F-4D97-AF65-F5344CB8AC3E}">
        <p14:creationId xmlns:p14="http://schemas.microsoft.com/office/powerpoint/2010/main" val="1804780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Verticale positie t.o.v. kinderen wordt horizontaal</a:t>
            </a:r>
          </a:p>
          <a:p>
            <a:endParaRPr lang="nl-NL" dirty="0"/>
          </a:p>
          <a:p>
            <a:r>
              <a:rPr lang="nl-NL" dirty="0"/>
              <a:t>Nieuwe rollen, bijv.</a:t>
            </a:r>
          </a:p>
          <a:p>
            <a:pPr lvl="1"/>
            <a:r>
              <a:rPr lang="nl-NL" dirty="0"/>
              <a:t>Schoonouder</a:t>
            </a:r>
          </a:p>
          <a:p>
            <a:pPr lvl="1"/>
            <a:r>
              <a:rPr lang="nl-NL" dirty="0"/>
              <a:t>Grootouder</a:t>
            </a:r>
          </a:p>
          <a:p>
            <a:pPr lvl="1"/>
            <a:r>
              <a:rPr lang="nl-NL" dirty="0"/>
              <a:t>Werknemer</a:t>
            </a:r>
          </a:p>
          <a:p>
            <a:endParaRPr lang="nl-NL" dirty="0"/>
          </a:p>
          <a:p>
            <a:r>
              <a:rPr lang="nl-NL" dirty="0"/>
              <a:t>Sandwichgeneratie</a:t>
            </a:r>
          </a:p>
          <a:p>
            <a:endParaRPr lang="nl-NL" dirty="0"/>
          </a:p>
        </p:txBody>
      </p:sp>
      <p:sp>
        <p:nvSpPr>
          <p:cNvPr id="4" name="Tijdelijke aanduiding voor tekst 3"/>
          <p:cNvSpPr>
            <a:spLocks noGrp="1"/>
          </p:cNvSpPr>
          <p:nvPr>
            <p:ph type="body" sz="quarter" idx="15"/>
          </p:nvPr>
        </p:nvSpPr>
        <p:spPr/>
        <p:txBody>
          <a:bodyPr/>
          <a:lstStyle/>
          <a:p>
            <a:r>
              <a:rPr lang="nl-NL" altLang="en-US" dirty="0"/>
              <a:t>Sociale ontwikkeling</a:t>
            </a:r>
            <a:endParaRPr lang="nl-NL" dirty="0"/>
          </a:p>
        </p:txBody>
      </p:sp>
      <p:pic>
        <p:nvPicPr>
          <p:cNvPr id="5" name="Picture 4" descr="Grandmother and baby grandson">
            <a:hlinkClick r:id="rId3" tooltip="Click to enlarge"/>
            <a:extLst>
              <a:ext uri="{FF2B5EF4-FFF2-40B4-BE49-F238E27FC236}">
                <a16:creationId xmlns:a16="http://schemas.microsoft.com/office/drawing/2014/main" id="{3F046DAA-B55B-4583-AAB0-CDEA9A3708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9925" y="2794165"/>
            <a:ext cx="3765550"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49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Positief</a:t>
            </a:r>
          </a:p>
          <a:p>
            <a:pPr lvl="1"/>
            <a:r>
              <a:rPr lang="nl-NL" dirty="0"/>
              <a:t>‘flow’</a:t>
            </a:r>
          </a:p>
          <a:p>
            <a:pPr lvl="1"/>
            <a:r>
              <a:rPr lang="nl-NL" dirty="0"/>
              <a:t>expertise</a:t>
            </a:r>
            <a:br>
              <a:rPr lang="nl-NL" dirty="0"/>
            </a:br>
            <a:endParaRPr lang="nl-NL" dirty="0"/>
          </a:p>
          <a:p>
            <a:r>
              <a:rPr lang="nl-NL" dirty="0"/>
              <a:t>Negatief</a:t>
            </a:r>
          </a:p>
          <a:p>
            <a:pPr lvl="1"/>
            <a:r>
              <a:rPr lang="nl-NL" dirty="0"/>
              <a:t>technologische veranderingen</a:t>
            </a:r>
          </a:p>
          <a:p>
            <a:pPr lvl="1"/>
            <a:r>
              <a:rPr lang="nl-NL" dirty="0"/>
              <a:t>stress (4 factoren van </a:t>
            </a:r>
            <a:r>
              <a:rPr lang="nl-NL" dirty="0" err="1"/>
              <a:t>Scabracq</a:t>
            </a:r>
            <a:r>
              <a:rPr lang="nl-NL" dirty="0"/>
              <a:t>) </a:t>
            </a:r>
          </a:p>
          <a:p>
            <a:endParaRPr lang="nl-NL" dirty="0"/>
          </a:p>
        </p:txBody>
      </p:sp>
      <p:sp>
        <p:nvSpPr>
          <p:cNvPr id="4" name="Tijdelijke aanduiding voor tekst 3"/>
          <p:cNvSpPr>
            <a:spLocks noGrp="1"/>
          </p:cNvSpPr>
          <p:nvPr>
            <p:ph type="body" sz="quarter" idx="15"/>
          </p:nvPr>
        </p:nvSpPr>
        <p:spPr/>
        <p:txBody>
          <a:bodyPr/>
          <a:lstStyle/>
          <a:p>
            <a:r>
              <a:rPr lang="nl-NL" altLang="en-US" dirty="0"/>
              <a:t>Arbeidsproces</a:t>
            </a:r>
            <a:endParaRPr lang="nl-NL" dirty="0"/>
          </a:p>
        </p:txBody>
      </p:sp>
      <p:pic>
        <p:nvPicPr>
          <p:cNvPr id="6" name="Afbeelding 5">
            <a:extLst>
              <a:ext uri="{FF2B5EF4-FFF2-40B4-BE49-F238E27FC236}">
                <a16:creationId xmlns:a16="http://schemas.microsoft.com/office/drawing/2014/main" id="{D3A51F1C-A6A5-4C09-B806-727E82D76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200" y="1405467"/>
            <a:ext cx="4391278" cy="2930701"/>
          </a:xfrm>
          <a:prstGeom prst="rect">
            <a:avLst/>
          </a:prstGeom>
        </p:spPr>
      </p:pic>
    </p:spTree>
    <p:extLst>
      <p:ext uri="{BB962C8B-B14F-4D97-AF65-F5344CB8AC3E}">
        <p14:creationId xmlns:p14="http://schemas.microsoft.com/office/powerpoint/2010/main" val="3484239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r>
              <a:rPr lang="nl-NL" dirty="0"/>
              <a:t>Mensen met presbyopie kunnen dingen die ver weg zijn minder goed zien dan dingen die heel dichtbij zijn.</a:t>
            </a:r>
          </a:p>
          <a:p>
            <a:endParaRPr lang="nl-NL" dirty="0"/>
          </a:p>
          <a:p>
            <a:r>
              <a:rPr lang="nl-NL" dirty="0"/>
              <a:t>Het lege nest syndroom komt vooral voor bij gescheiden jonge vaders.</a:t>
            </a:r>
          </a:p>
          <a:p>
            <a:endParaRPr lang="nl-NL" dirty="0"/>
          </a:p>
        </p:txBody>
      </p:sp>
      <p:sp>
        <p:nvSpPr>
          <p:cNvPr id="4" name="Tijdelijke aanduiding voor tekst 3"/>
          <p:cNvSpPr>
            <a:spLocks noGrp="1"/>
          </p:cNvSpPr>
          <p:nvPr>
            <p:ph type="body" sz="quarter" idx="15"/>
          </p:nvPr>
        </p:nvSpPr>
        <p:spPr/>
        <p:txBody>
          <a:bodyPr/>
          <a:lstStyle/>
          <a:p>
            <a:r>
              <a:rPr lang="en-US" altLang="en-US" dirty="0" err="1"/>
              <a:t>Proef-toetsvragen</a:t>
            </a:r>
            <a:r>
              <a:rPr lang="en-US" altLang="en-US" b="1" dirty="0"/>
              <a:t>…</a:t>
            </a:r>
            <a:endParaRPr lang="nl-NL" dirty="0"/>
          </a:p>
        </p:txBody>
      </p:sp>
    </p:spTree>
    <p:extLst>
      <p:ext uri="{BB962C8B-B14F-4D97-AF65-F5344CB8AC3E}">
        <p14:creationId xmlns:p14="http://schemas.microsoft.com/office/powerpoint/2010/main" val="32174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1"/>
          </p:nvPr>
        </p:nvSpPr>
        <p:spPr/>
        <p:txBody>
          <a:bodyPr/>
          <a:lstStyle/>
          <a:p>
            <a:r>
              <a:rPr lang="nl-NL" dirty="0" err="1"/>
              <a:t>Maryke</a:t>
            </a:r>
            <a:r>
              <a:rPr lang="nl-NL" dirty="0"/>
              <a:t> Tieleman</a:t>
            </a:r>
          </a:p>
          <a:p>
            <a:endParaRPr lang="nl-NL" dirty="0"/>
          </a:p>
        </p:txBody>
      </p:sp>
    </p:spTree>
    <p:extLst>
      <p:ext uri="{BB962C8B-B14F-4D97-AF65-F5344CB8AC3E}">
        <p14:creationId xmlns:p14="http://schemas.microsoft.com/office/powerpoint/2010/main" val="269074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2800" dirty="0">
                <a:solidFill>
                  <a:srgbClr val="005DAA"/>
                </a:solidFill>
                <a:latin typeface="Arial" panose="020B0604020202020204" pitchFamily="34" charset="0"/>
              </a:rPr>
              <a:t>“We groeien niet meer, maar verouderen en veranderen </a:t>
            </a:r>
            <a:br>
              <a:rPr lang="nl-NL" sz="2800" dirty="0">
                <a:solidFill>
                  <a:srgbClr val="005DAA"/>
                </a:solidFill>
                <a:latin typeface="Arial" panose="020B0604020202020204" pitchFamily="34" charset="0"/>
              </a:rPr>
            </a:br>
            <a:r>
              <a:rPr lang="nl-NL" sz="2800" dirty="0">
                <a:solidFill>
                  <a:srgbClr val="005DAA"/>
                </a:solidFill>
                <a:latin typeface="Arial" panose="020B0604020202020204" pitchFamily="34" charset="0"/>
              </a:rPr>
              <a:t>in deze periode.”</a:t>
            </a:r>
          </a:p>
          <a:p>
            <a:endParaRPr lang="nl-NL" dirty="0"/>
          </a:p>
          <a:p>
            <a:r>
              <a:rPr lang="nl-NL" dirty="0"/>
              <a:t>Fysieke veranderingen</a:t>
            </a:r>
          </a:p>
          <a:p>
            <a:r>
              <a:rPr lang="nl-NL" dirty="0"/>
              <a:t>Meer chronische ziekten</a:t>
            </a:r>
          </a:p>
          <a:p>
            <a:r>
              <a:rPr lang="nl-NL" dirty="0"/>
              <a:t>Gezichtsvermogen </a:t>
            </a:r>
          </a:p>
          <a:p>
            <a:r>
              <a:rPr lang="nl-NL" dirty="0"/>
              <a:t>Gehoor </a:t>
            </a:r>
          </a:p>
          <a:p>
            <a:endParaRPr lang="nl-NL" dirty="0"/>
          </a:p>
        </p:txBody>
      </p:sp>
      <p:sp>
        <p:nvSpPr>
          <p:cNvPr id="4" name="Tijdelijke aanduiding voor tekst 3"/>
          <p:cNvSpPr>
            <a:spLocks noGrp="1"/>
          </p:cNvSpPr>
          <p:nvPr>
            <p:ph type="body" sz="quarter" idx="15"/>
          </p:nvPr>
        </p:nvSpPr>
        <p:spPr/>
        <p:txBody>
          <a:bodyPr/>
          <a:lstStyle/>
          <a:p>
            <a:r>
              <a:rPr lang="nl-NL" altLang="en-US" sz="5400" dirty="0">
                <a:latin typeface="Arial" panose="020B0604020202020204" pitchFamily="34" charset="0"/>
              </a:rPr>
              <a:t>Fysieke veroudering</a:t>
            </a:r>
          </a:p>
        </p:txBody>
      </p:sp>
      <p:pic>
        <p:nvPicPr>
          <p:cNvPr id="5" name="Picture 3" descr="Generations">
            <a:hlinkClick r:id="rId3" tooltip="Click to enlarge"/>
            <a:extLst>
              <a:ext uri="{FF2B5EF4-FFF2-40B4-BE49-F238E27FC236}">
                <a16:creationId xmlns:a16="http://schemas.microsoft.com/office/drawing/2014/main" id="{A2C8FA42-20FA-4FA6-8DD7-FDED2D160A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067745"/>
            <a:ext cx="33337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251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4"/>
          </p:nvPr>
        </p:nvSpPr>
        <p:spPr/>
        <p:txBody>
          <a:bodyPr/>
          <a:lstStyle/>
          <a:p>
            <a:r>
              <a:rPr lang="nl-NL" dirty="0"/>
              <a:t>Zicht: presbyopie (ouderdomsverziendheid)</a:t>
            </a:r>
          </a:p>
          <a:p>
            <a:r>
              <a:rPr lang="nl-NL" dirty="0"/>
              <a:t>Praktische problemen</a:t>
            </a:r>
          </a:p>
          <a:p>
            <a:pPr lvl="1"/>
            <a:r>
              <a:rPr lang="nl-NL" dirty="0"/>
              <a:t>Lezen, verkeer</a:t>
            </a:r>
          </a:p>
          <a:p>
            <a:endParaRPr lang="nl-NL" dirty="0"/>
          </a:p>
          <a:p>
            <a:r>
              <a:rPr lang="nl-NL" dirty="0"/>
              <a:t>Gehoor: </a:t>
            </a:r>
            <a:r>
              <a:rPr lang="nl-NL" dirty="0" err="1"/>
              <a:t>presbyacusis</a:t>
            </a:r>
            <a:r>
              <a:rPr lang="nl-NL" dirty="0"/>
              <a:t> (ouderdomsslechthorendheid)</a:t>
            </a:r>
          </a:p>
          <a:p>
            <a:r>
              <a:rPr lang="nl-NL" dirty="0"/>
              <a:t>Sociale problemen</a:t>
            </a:r>
          </a:p>
          <a:p>
            <a:pPr lvl="1"/>
            <a:r>
              <a:rPr lang="nl-NL" dirty="0"/>
              <a:t>Eenzaamheid, depressie, waanideeën</a:t>
            </a:r>
          </a:p>
          <a:p>
            <a:endParaRPr lang="nl-NL" dirty="0"/>
          </a:p>
        </p:txBody>
      </p:sp>
      <p:sp>
        <p:nvSpPr>
          <p:cNvPr id="4" name="Tijdelijke aanduiding voor tekst 3"/>
          <p:cNvSpPr>
            <a:spLocks noGrp="1"/>
          </p:cNvSpPr>
          <p:nvPr>
            <p:ph type="body" sz="quarter" idx="15"/>
          </p:nvPr>
        </p:nvSpPr>
        <p:spPr/>
        <p:txBody>
          <a:bodyPr/>
          <a:lstStyle/>
          <a:p>
            <a:r>
              <a:rPr lang="nl-NL" dirty="0"/>
              <a:t>Sensorische achteruitgang</a:t>
            </a:r>
          </a:p>
        </p:txBody>
      </p:sp>
      <p:pic>
        <p:nvPicPr>
          <p:cNvPr id="5" name="Picture 4" descr="Download now">
            <a:hlinkClick r:id="rId3"/>
            <a:extLst>
              <a:ext uri="{FF2B5EF4-FFF2-40B4-BE49-F238E27FC236}">
                <a16:creationId xmlns:a16="http://schemas.microsoft.com/office/drawing/2014/main" id="{560EF84A-B3A5-4C1B-8F3F-7C17748727D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32394" y="3776133"/>
            <a:ext cx="2268537"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leesbril">
            <a:hlinkClick r:id="rId5"/>
            <a:extLst>
              <a:ext uri="{FF2B5EF4-FFF2-40B4-BE49-F238E27FC236}">
                <a16:creationId xmlns:a16="http://schemas.microsoft.com/office/drawing/2014/main" id="{8FF8FFC8-6B6F-46C9-9D0D-910B526BBC0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8709" b="12509"/>
          <a:stretch/>
        </p:blipFill>
        <p:spPr bwMode="auto">
          <a:xfrm>
            <a:off x="7539586" y="1907630"/>
            <a:ext cx="2074862" cy="1868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Afbeelding 7">
            <a:extLst>
              <a:ext uri="{FF2B5EF4-FFF2-40B4-BE49-F238E27FC236}">
                <a16:creationId xmlns:a16="http://schemas.microsoft.com/office/drawing/2014/main" id="{4D60EB0D-0ADC-28DB-A1BE-166FDC8C1E45}"/>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5181600" y="4775613"/>
            <a:ext cx="2822910" cy="1795786"/>
          </a:xfrm>
          <a:prstGeom prst="rect">
            <a:avLst/>
          </a:prstGeom>
        </p:spPr>
      </p:pic>
      <p:sp>
        <p:nvSpPr>
          <p:cNvPr id="10" name="Tijdelijke aanduiding voor tekst 1">
            <a:extLst>
              <a:ext uri="{FF2B5EF4-FFF2-40B4-BE49-F238E27FC236}">
                <a16:creationId xmlns:a16="http://schemas.microsoft.com/office/drawing/2014/main" id="{0D199851-2C18-7484-D953-3068FF0B8B2A}"/>
              </a:ext>
            </a:extLst>
          </p:cNvPr>
          <p:cNvSpPr>
            <a:spLocks noGrp="1"/>
          </p:cNvSpPr>
          <p:nvPr>
            <p:ph type="body" sz="quarter" idx="13"/>
          </p:nvPr>
        </p:nvSpPr>
        <p:spPr>
          <a:xfrm>
            <a:off x="431372" y="164637"/>
            <a:ext cx="5304601" cy="480000"/>
          </a:xfrm>
        </p:spPr>
        <p:txBody>
          <a:bodyPr/>
          <a:lstStyle/>
          <a:p>
            <a:r>
              <a:rPr lang="nl-NL" dirty="0"/>
              <a:t>Hoofdstuk 8 De rijpere volwassene </a:t>
            </a:r>
          </a:p>
        </p:txBody>
      </p:sp>
    </p:spTree>
    <p:extLst>
      <p:ext uri="{BB962C8B-B14F-4D97-AF65-F5344CB8AC3E}">
        <p14:creationId xmlns:p14="http://schemas.microsoft.com/office/powerpoint/2010/main" val="287071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5474F657-48AB-8C66-039A-009198D408A3}"/>
              </a:ext>
            </a:extLst>
          </p:cNvPr>
          <p:cNvSpPr>
            <a:spLocks noGrp="1"/>
          </p:cNvSpPr>
          <p:nvPr>
            <p:ph type="body" sz="quarter" idx="13"/>
          </p:nvPr>
        </p:nvSpPr>
        <p:spPr/>
        <p:txBody>
          <a:bodyPr/>
          <a:lstStyle/>
          <a:p>
            <a:r>
              <a:rPr lang="nl-NL" dirty="0"/>
              <a:t>Hoofdstuk 8 De rijpere volwassene (40-60)</a:t>
            </a:r>
          </a:p>
        </p:txBody>
      </p:sp>
      <p:sp>
        <p:nvSpPr>
          <p:cNvPr id="3" name="Tijdelijke aanduiding voor tekst 2">
            <a:extLst>
              <a:ext uri="{FF2B5EF4-FFF2-40B4-BE49-F238E27FC236}">
                <a16:creationId xmlns:a16="http://schemas.microsoft.com/office/drawing/2014/main" id="{1BB2E3D8-413F-25CB-84F5-B7E6AFC17E04}"/>
              </a:ext>
            </a:extLst>
          </p:cNvPr>
          <p:cNvSpPr>
            <a:spLocks noGrp="1"/>
          </p:cNvSpPr>
          <p:nvPr>
            <p:ph type="body" sz="quarter" idx="14"/>
          </p:nvPr>
        </p:nvSpPr>
        <p:spPr/>
        <p:txBody>
          <a:bodyPr/>
          <a:lstStyle/>
          <a:p>
            <a:r>
              <a:rPr lang="nl-NL" sz="1870" dirty="0"/>
              <a:t>Smaken: minder goed bitter en zout onderscheiden</a:t>
            </a:r>
          </a:p>
          <a:p>
            <a:r>
              <a:rPr lang="nl-NL" sz="1870" dirty="0"/>
              <a:t>Reukzin blijft in de meeste gevallen</a:t>
            </a:r>
          </a:p>
          <a:p>
            <a:r>
              <a:rPr lang="nl-NL" sz="1870" dirty="0"/>
              <a:t>Tastzin: temperatuurgevoeliger door dunnere en rimpelige huid</a:t>
            </a:r>
          </a:p>
        </p:txBody>
      </p:sp>
      <p:sp>
        <p:nvSpPr>
          <p:cNvPr id="4" name="Tijdelijke aanduiding voor tekst 3">
            <a:extLst>
              <a:ext uri="{FF2B5EF4-FFF2-40B4-BE49-F238E27FC236}">
                <a16:creationId xmlns:a16="http://schemas.microsoft.com/office/drawing/2014/main" id="{3577F312-9C21-53F6-1329-5E30806E9A2E}"/>
              </a:ext>
            </a:extLst>
          </p:cNvPr>
          <p:cNvSpPr>
            <a:spLocks noGrp="1"/>
          </p:cNvSpPr>
          <p:nvPr>
            <p:ph type="body" sz="quarter" idx="15"/>
          </p:nvPr>
        </p:nvSpPr>
        <p:spPr/>
        <p:txBody>
          <a:bodyPr/>
          <a:lstStyle/>
          <a:p>
            <a:r>
              <a:rPr lang="nl-NL" dirty="0"/>
              <a:t>Andere zintuigen</a:t>
            </a:r>
          </a:p>
        </p:txBody>
      </p:sp>
    </p:spTree>
    <p:extLst>
      <p:ext uri="{BB962C8B-B14F-4D97-AF65-F5344CB8AC3E}">
        <p14:creationId xmlns:p14="http://schemas.microsoft.com/office/powerpoint/2010/main" val="131575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2800" dirty="0">
                <a:solidFill>
                  <a:srgbClr val="005DAA"/>
                </a:solidFill>
                <a:latin typeface="Calibri Light" panose="020F0302020204030204" pitchFamily="34" charset="0"/>
              </a:rPr>
              <a:t>Menopauze</a:t>
            </a:r>
            <a:r>
              <a:rPr lang="nl-NL" dirty="0"/>
              <a:t> </a:t>
            </a:r>
          </a:p>
          <a:p>
            <a:r>
              <a:rPr lang="nl-NL" dirty="0"/>
              <a:t>Overgangsklachten… </a:t>
            </a:r>
          </a:p>
          <a:p>
            <a:r>
              <a:rPr lang="nl-NL" dirty="0"/>
              <a:t>Psychische verschijnselen als gejaagdheid, </a:t>
            </a:r>
            <a:br>
              <a:rPr lang="nl-NL" dirty="0"/>
            </a:br>
            <a:r>
              <a:rPr lang="nl-NL" dirty="0"/>
              <a:t>rusteloosheid, neerslachtigheid, humeurigheid en </a:t>
            </a:r>
            <a:br>
              <a:rPr lang="nl-NL" dirty="0"/>
            </a:br>
            <a:r>
              <a:rPr lang="nl-NL" dirty="0"/>
              <a:t>vergeetachtigheid  </a:t>
            </a:r>
          </a:p>
          <a:p>
            <a:r>
              <a:rPr lang="nl-NL" dirty="0"/>
              <a:t>somatische (lichamelijke) verschijnselen als </a:t>
            </a:r>
            <a:br>
              <a:rPr lang="nl-NL" dirty="0"/>
            </a:br>
            <a:r>
              <a:rPr lang="nl-NL" dirty="0"/>
              <a:t>botontkalking (osteoporose), opvliegers, transpiratie, </a:t>
            </a:r>
            <a:br>
              <a:rPr lang="nl-NL" dirty="0"/>
            </a:br>
            <a:r>
              <a:rPr lang="nl-NL" dirty="0"/>
              <a:t>slaapproblemen…</a:t>
            </a:r>
          </a:p>
          <a:p>
            <a:pPr marL="0" indent="0">
              <a:buNone/>
            </a:pPr>
            <a:r>
              <a:rPr lang="nl-NL" sz="2800" dirty="0">
                <a:solidFill>
                  <a:srgbClr val="005DAA"/>
                </a:solidFill>
                <a:latin typeface="Calibri Light" panose="020F0302020204030204" pitchFamily="34" charset="0"/>
              </a:rPr>
              <a:t>Andropauze </a:t>
            </a:r>
          </a:p>
          <a:p>
            <a:r>
              <a:rPr lang="nl-NL" dirty="0"/>
              <a:t>Soort overgang van mannen… </a:t>
            </a:r>
          </a:p>
          <a:p>
            <a:r>
              <a:rPr lang="nl-NL" dirty="0"/>
              <a:t>Mogelijke relatie met daling van testosteronniveau</a:t>
            </a:r>
          </a:p>
          <a:p>
            <a:endParaRPr lang="nl-NL" dirty="0"/>
          </a:p>
        </p:txBody>
      </p:sp>
      <p:sp>
        <p:nvSpPr>
          <p:cNvPr id="4" name="Tijdelijke aanduiding voor tekst 3"/>
          <p:cNvSpPr>
            <a:spLocks noGrp="1"/>
          </p:cNvSpPr>
          <p:nvPr>
            <p:ph type="body" sz="quarter" idx="15"/>
          </p:nvPr>
        </p:nvSpPr>
        <p:spPr/>
        <p:txBody>
          <a:bodyPr/>
          <a:lstStyle/>
          <a:p>
            <a:r>
              <a:rPr lang="nl-NL" dirty="0"/>
              <a:t>Climacterium</a:t>
            </a:r>
          </a:p>
        </p:txBody>
      </p:sp>
      <p:pic>
        <p:nvPicPr>
          <p:cNvPr id="7" name="Afbeelding 6">
            <a:extLst>
              <a:ext uri="{FF2B5EF4-FFF2-40B4-BE49-F238E27FC236}">
                <a16:creationId xmlns:a16="http://schemas.microsoft.com/office/drawing/2014/main" id="{CBAE9E63-A3D4-439F-B396-23C68BEA4C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1700" y="1439334"/>
            <a:ext cx="4495799" cy="2997199"/>
          </a:xfrm>
          <a:prstGeom prst="rect">
            <a:avLst/>
          </a:prstGeom>
        </p:spPr>
      </p:pic>
    </p:spTree>
    <p:extLst>
      <p:ext uri="{BB962C8B-B14F-4D97-AF65-F5344CB8AC3E}">
        <p14:creationId xmlns:p14="http://schemas.microsoft.com/office/powerpoint/2010/main" val="136739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4EB3A10-EE28-6AFB-FEA3-2A46CB007680}"/>
              </a:ext>
            </a:extLst>
          </p:cNvPr>
          <p:cNvSpPr>
            <a:spLocks noGrp="1"/>
          </p:cNvSpPr>
          <p:nvPr>
            <p:ph type="body" sz="quarter" idx="13"/>
          </p:nvPr>
        </p:nvSpPr>
        <p:spPr/>
        <p:txBody>
          <a:bodyPr/>
          <a:lstStyle/>
          <a:p>
            <a:r>
              <a:rPr lang="nl-NL" dirty="0"/>
              <a:t>Hoofdstuk 8 De rijpere volwassene (40-60 (40-6. (40-60)</a:t>
            </a:r>
          </a:p>
        </p:txBody>
      </p:sp>
      <p:sp>
        <p:nvSpPr>
          <p:cNvPr id="3" name="Tijdelijke aanduiding voor tekst 2">
            <a:extLst>
              <a:ext uri="{FF2B5EF4-FFF2-40B4-BE49-F238E27FC236}">
                <a16:creationId xmlns:a16="http://schemas.microsoft.com/office/drawing/2014/main" id="{D333381A-846C-4EF3-0696-7402FFB0380C}"/>
              </a:ext>
            </a:extLst>
          </p:cNvPr>
          <p:cNvSpPr>
            <a:spLocks noGrp="1"/>
          </p:cNvSpPr>
          <p:nvPr>
            <p:ph type="body" sz="quarter" idx="14"/>
          </p:nvPr>
        </p:nvSpPr>
        <p:spPr/>
        <p:txBody>
          <a:bodyPr/>
          <a:lstStyle/>
          <a:p>
            <a:r>
              <a:rPr lang="nl-NL" dirty="0"/>
              <a:t>Biomedisch model</a:t>
            </a:r>
          </a:p>
          <a:p>
            <a:r>
              <a:rPr lang="nl-NL" dirty="0"/>
              <a:t>Bio-</a:t>
            </a:r>
            <a:r>
              <a:rPr lang="nl-NL" dirty="0" err="1"/>
              <a:t>psycho</a:t>
            </a:r>
            <a:r>
              <a:rPr lang="nl-NL" dirty="0"/>
              <a:t>-socio-cultureel model</a:t>
            </a:r>
          </a:p>
          <a:p>
            <a:r>
              <a:rPr lang="nl-NL" dirty="0"/>
              <a:t>Feministisch model</a:t>
            </a:r>
          </a:p>
          <a:p>
            <a:r>
              <a:rPr lang="nl-NL" dirty="0"/>
              <a:t>Cultureel relativisme model</a:t>
            </a:r>
          </a:p>
          <a:p>
            <a:r>
              <a:rPr lang="nl-NL" dirty="0"/>
              <a:t>Persoonlijkheidsmodel</a:t>
            </a:r>
          </a:p>
        </p:txBody>
      </p:sp>
      <p:sp>
        <p:nvSpPr>
          <p:cNvPr id="4" name="Tijdelijke aanduiding voor tekst 3">
            <a:extLst>
              <a:ext uri="{FF2B5EF4-FFF2-40B4-BE49-F238E27FC236}">
                <a16:creationId xmlns:a16="http://schemas.microsoft.com/office/drawing/2014/main" id="{8D98A652-4F98-7A87-33B7-4022C8E6F3BB}"/>
              </a:ext>
            </a:extLst>
          </p:cNvPr>
          <p:cNvSpPr>
            <a:spLocks noGrp="1"/>
          </p:cNvSpPr>
          <p:nvPr>
            <p:ph type="body" sz="quarter" idx="15"/>
          </p:nvPr>
        </p:nvSpPr>
        <p:spPr/>
        <p:txBody>
          <a:bodyPr/>
          <a:lstStyle/>
          <a:p>
            <a:r>
              <a:rPr lang="nl-NL" dirty="0"/>
              <a:t>Visies op het climacterium</a:t>
            </a:r>
          </a:p>
        </p:txBody>
      </p:sp>
    </p:spTree>
    <p:extLst>
      <p:ext uri="{BB962C8B-B14F-4D97-AF65-F5344CB8AC3E}">
        <p14:creationId xmlns:p14="http://schemas.microsoft.com/office/powerpoint/2010/main" val="391233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8 De rijpere volwassene </a:t>
            </a:r>
          </a:p>
        </p:txBody>
      </p:sp>
      <p:sp>
        <p:nvSpPr>
          <p:cNvPr id="3" name="Tijdelijke aanduiding voor tekst 2"/>
          <p:cNvSpPr>
            <a:spLocks noGrp="1"/>
          </p:cNvSpPr>
          <p:nvPr>
            <p:ph type="body" sz="quarter" idx="14"/>
          </p:nvPr>
        </p:nvSpPr>
        <p:spPr/>
        <p:txBody>
          <a:bodyPr/>
          <a:lstStyle/>
          <a:p>
            <a:pPr marL="0" indent="0">
              <a:buNone/>
            </a:pPr>
            <a:r>
              <a:rPr lang="nl-NL" sz="1500" dirty="0"/>
              <a:t>Uitgegeven: 27 juni 2010</a:t>
            </a:r>
          </a:p>
          <a:p>
            <a:pPr marL="0" indent="0">
              <a:buNone/>
            </a:pPr>
            <a:r>
              <a:rPr lang="nl-NL" sz="1500" dirty="0"/>
              <a:t>ROME - Artsen kunnen met een bloedtest gaan voorspellen wanneer de menopauze van een vrouw begint. Dat kan belangrijk zijn om te weten voor vrouwen die op latere leeftijd nog aan een gezin willen beginnen. </a:t>
            </a:r>
          </a:p>
          <a:p>
            <a:pPr marL="0" indent="0">
              <a:buNone/>
            </a:pPr>
            <a:r>
              <a:rPr lang="nl-NL" sz="1500" dirty="0"/>
              <a:t>  </a:t>
            </a:r>
          </a:p>
          <a:p>
            <a:pPr marL="0" indent="0">
              <a:buNone/>
            </a:pPr>
            <a:r>
              <a:rPr lang="nl-NL" sz="1500" dirty="0"/>
              <a:t>De European Society of Human </a:t>
            </a:r>
            <a:r>
              <a:rPr lang="nl-NL" sz="1500" dirty="0" err="1"/>
              <a:t>Reproduction</a:t>
            </a:r>
            <a:r>
              <a:rPr lang="nl-NL" sz="1500" dirty="0"/>
              <a:t> </a:t>
            </a:r>
            <a:r>
              <a:rPr lang="nl-NL" sz="1500" dirty="0" err="1"/>
              <a:t>and</a:t>
            </a:r>
            <a:r>
              <a:rPr lang="nl-NL" sz="1500" dirty="0"/>
              <a:t> </a:t>
            </a:r>
            <a:r>
              <a:rPr lang="nl-NL" sz="1500" dirty="0" err="1"/>
              <a:t>Embryology</a:t>
            </a:r>
            <a:r>
              <a:rPr lang="nl-NL" sz="1500" dirty="0"/>
              <a:t> bracht de resultaten van het onderzoek zondag naar buiten.</a:t>
            </a:r>
          </a:p>
          <a:p>
            <a:pPr marL="0" indent="0">
              <a:buNone/>
            </a:pPr>
            <a:r>
              <a:rPr lang="nl-NL" sz="1500" dirty="0"/>
              <a:t>De onderzoekers keken vooral naar de concentratie van het Anti-</a:t>
            </a:r>
            <a:r>
              <a:rPr lang="nl-NL" sz="1500" dirty="0" err="1"/>
              <a:t>Müllers</a:t>
            </a:r>
            <a:r>
              <a:rPr lang="nl-NL" sz="1500" dirty="0"/>
              <a:t> Hormoon, ook wel AMH genoemd. Dat hormoon speelt een rol bij het maken van follikels, waar de eicellen van de vrouw uit voortkomen.</a:t>
            </a:r>
          </a:p>
          <a:p>
            <a:pPr marL="0" indent="0">
              <a:buNone/>
            </a:pPr>
            <a:r>
              <a:rPr lang="nl-NL" sz="1500" dirty="0"/>
              <a:t>Hoe hoger de concentratie van dit hormoon bij vrouwen onder de 45 jaar, hoe groter de kans dat zij in een vervroegde menopauze terechtkomen.</a:t>
            </a:r>
          </a:p>
          <a:p>
            <a:pPr marL="0" indent="0">
              <a:buNone/>
            </a:pPr>
            <a:endParaRPr lang="nl-NL" sz="1500" dirty="0"/>
          </a:p>
          <a:p>
            <a:pPr marL="0" indent="0">
              <a:buNone/>
            </a:pPr>
            <a:r>
              <a:rPr lang="nl-NL" sz="1500" b="1" i="1" dirty="0"/>
              <a:t>Vruchtbaarheid</a:t>
            </a:r>
          </a:p>
          <a:p>
            <a:pPr marL="0" indent="0">
              <a:buNone/>
            </a:pPr>
            <a:r>
              <a:rPr lang="nl-NL" sz="1500" dirty="0"/>
              <a:t>De menopauze is de periode waarin de vrouw haar vruchtbaarheid verliest. Uit het onderzoek, dat volgens de wetenschappers nog op grote schaal herhaald moet worden om de uitkomsten te bevestigen, bleek dat de menopauze gemiddeld op 52-jarige leeftijd begint.</a:t>
            </a:r>
          </a:p>
          <a:p>
            <a:pPr marL="0" indent="0">
              <a:buNone/>
            </a:pPr>
            <a:r>
              <a:rPr lang="nl-NL" sz="1500" dirty="0"/>
              <a:t>De bloedtest kan de menopauze vrij nauwkeurig berekenen: gemiddeld zaten de onderzoekers er vier maanden naast.</a:t>
            </a:r>
          </a:p>
          <a:p>
            <a:endParaRPr lang="nl-NL" dirty="0"/>
          </a:p>
        </p:txBody>
      </p:sp>
      <p:sp>
        <p:nvSpPr>
          <p:cNvPr id="4" name="Tijdelijke aanduiding voor tekst 3"/>
          <p:cNvSpPr>
            <a:spLocks noGrp="1"/>
          </p:cNvSpPr>
          <p:nvPr>
            <p:ph type="body" sz="quarter" idx="15"/>
          </p:nvPr>
        </p:nvSpPr>
        <p:spPr/>
        <p:txBody>
          <a:bodyPr/>
          <a:lstStyle/>
          <a:p>
            <a:r>
              <a:rPr lang="nl-NL" altLang="en-US" sz="3800" dirty="0"/>
              <a:t>Bloedtest kan begin menopauze voorspellen</a:t>
            </a:r>
            <a:endParaRPr lang="nl-NL" sz="3800" dirty="0"/>
          </a:p>
        </p:txBody>
      </p:sp>
    </p:spTree>
    <p:extLst>
      <p:ext uri="{BB962C8B-B14F-4D97-AF65-F5344CB8AC3E}">
        <p14:creationId xmlns:p14="http://schemas.microsoft.com/office/powerpoint/2010/main" val="1972795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A61C86E-E45F-E278-5AE1-D992DC7F44B2}"/>
              </a:ext>
            </a:extLst>
          </p:cNvPr>
          <p:cNvSpPr>
            <a:spLocks noGrp="1"/>
          </p:cNvSpPr>
          <p:nvPr>
            <p:ph type="body" sz="quarter" idx="13"/>
          </p:nvPr>
        </p:nvSpPr>
        <p:spPr/>
        <p:txBody>
          <a:bodyPr/>
          <a:lstStyle/>
          <a:p>
            <a:r>
              <a:rPr lang="nl-NL" dirty="0"/>
              <a:t>Hoofdstuk 8 De rijpere volwassene</a:t>
            </a:r>
          </a:p>
        </p:txBody>
      </p:sp>
      <p:sp>
        <p:nvSpPr>
          <p:cNvPr id="3" name="Tijdelijke aanduiding voor tekst 2">
            <a:extLst>
              <a:ext uri="{FF2B5EF4-FFF2-40B4-BE49-F238E27FC236}">
                <a16:creationId xmlns:a16="http://schemas.microsoft.com/office/drawing/2014/main" id="{B57CDD4F-5962-D480-A07C-8A761A402A05}"/>
              </a:ext>
            </a:extLst>
          </p:cNvPr>
          <p:cNvSpPr>
            <a:spLocks noGrp="1"/>
          </p:cNvSpPr>
          <p:nvPr>
            <p:ph type="body" sz="quarter" idx="14"/>
          </p:nvPr>
        </p:nvSpPr>
        <p:spPr/>
        <p:txBody>
          <a:bodyPr/>
          <a:lstStyle/>
          <a:p>
            <a:r>
              <a:rPr lang="nl-NL" dirty="0"/>
              <a:t>Veel expertise door langere levenservaring.</a:t>
            </a:r>
          </a:p>
          <a:p>
            <a:r>
              <a:rPr lang="nl-NL" dirty="0"/>
              <a:t>Toename uitgekristalliseerde intelligentie, wel grote verschillen tussen zij die meer en minder goed gaan presteren op die leeftijd. De verschillen worden in deze fase juist groter.</a:t>
            </a:r>
          </a:p>
          <a:p>
            <a:r>
              <a:rPr lang="nl-NL" dirty="0"/>
              <a:t>Geheugenfunctie wordt minder, maar valt gedeeltelijk te compenseren door veel lezen en geheugenopdrachten. </a:t>
            </a:r>
          </a:p>
          <a:p>
            <a:r>
              <a:rPr lang="nl-NL" dirty="0"/>
              <a:t>Sociale intelligentie: efficiënt oplossen van praktische problemen.</a:t>
            </a:r>
          </a:p>
        </p:txBody>
      </p:sp>
      <p:sp>
        <p:nvSpPr>
          <p:cNvPr id="4" name="Tijdelijke aanduiding voor tekst 3">
            <a:extLst>
              <a:ext uri="{FF2B5EF4-FFF2-40B4-BE49-F238E27FC236}">
                <a16:creationId xmlns:a16="http://schemas.microsoft.com/office/drawing/2014/main" id="{6A00258A-2175-F6F3-7761-C53F55B4D815}"/>
              </a:ext>
            </a:extLst>
          </p:cNvPr>
          <p:cNvSpPr>
            <a:spLocks noGrp="1"/>
          </p:cNvSpPr>
          <p:nvPr>
            <p:ph type="body" sz="quarter" idx="15"/>
          </p:nvPr>
        </p:nvSpPr>
        <p:spPr/>
        <p:txBody>
          <a:bodyPr/>
          <a:lstStyle/>
          <a:p>
            <a:r>
              <a:rPr lang="nl-NL" dirty="0"/>
              <a:t>Cognitief functioneren</a:t>
            </a:r>
          </a:p>
        </p:txBody>
      </p:sp>
    </p:spTree>
    <p:extLst>
      <p:ext uri="{BB962C8B-B14F-4D97-AF65-F5344CB8AC3E}">
        <p14:creationId xmlns:p14="http://schemas.microsoft.com/office/powerpoint/2010/main" val="3972154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DD152E33-C234-3604-489B-AF94C6DB690F}"/>
              </a:ext>
            </a:extLst>
          </p:cNvPr>
          <p:cNvSpPr>
            <a:spLocks noGrp="1"/>
          </p:cNvSpPr>
          <p:nvPr>
            <p:ph type="body" sz="quarter" idx="13"/>
          </p:nvPr>
        </p:nvSpPr>
        <p:spPr/>
        <p:txBody>
          <a:bodyPr/>
          <a:lstStyle/>
          <a:p>
            <a:r>
              <a:rPr lang="nl-NL" dirty="0"/>
              <a:t>Hoofdstuk 8 De rijpere volwassene</a:t>
            </a:r>
          </a:p>
        </p:txBody>
      </p:sp>
      <p:sp>
        <p:nvSpPr>
          <p:cNvPr id="3" name="Tijdelijke aanduiding voor tekst 2">
            <a:extLst>
              <a:ext uri="{FF2B5EF4-FFF2-40B4-BE49-F238E27FC236}">
                <a16:creationId xmlns:a16="http://schemas.microsoft.com/office/drawing/2014/main" id="{92EDF66C-FF03-8BEF-F524-BA994DFA40E8}"/>
              </a:ext>
            </a:extLst>
          </p:cNvPr>
          <p:cNvSpPr>
            <a:spLocks noGrp="1"/>
          </p:cNvSpPr>
          <p:nvPr>
            <p:ph type="body" sz="quarter" idx="14"/>
          </p:nvPr>
        </p:nvSpPr>
        <p:spPr/>
        <p:txBody>
          <a:bodyPr/>
          <a:lstStyle/>
          <a:p>
            <a:r>
              <a:rPr lang="nl-NL" dirty="0"/>
              <a:t>Fase van een balans zoeken in aspecten van generativiteit.</a:t>
            </a:r>
          </a:p>
          <a:p>
            <a:r>
              <a:rPr lang="nl-NL" dirty="0"/>
              <a:t>Tussen : gezin, kleinkinderen, opvoeden van pubers, coachen van collega’s, bestuurlijke taken, vrijwilligerswerk. </a:t>
            </a:r>
          </a:p>
          <a:p>
            <a:endParaRPr lang="nl-NL" dirty="0"/>
          </a:p>
          <a:p>
            <a:r>
              <a:rPr lang="nl-NL" dirty="0"/>
              <a:t>Als het niet lukt om generatief te worden, slaat de balans door naar ziekelijke eigenliefde of narcisme. Een narcistische persoon is erg op zichzelf en gaat geen uitdagingen meer aan. </a:t>
            </a:r>
          </a:p>
        </p:txBody>
      </p:sp>
      <p:sp>
        <p:nvSpPr>
          <p:cNvPr id="4" name="Tijdelijke aanduiding voor tekst 3">
            <a:extLst>
              <a:ext uri="{FF2B5EF4-FFF2-40B4-BE49-F238E27FC236}">
                <a16:creationId xmlns:a16="http://schemas.microsoft.com/office/drawing/2014/main" id="{22D7603A-FED7-626F-72D2-E483B359D0BE}"/>
              </a:ext>
            </a:extLst>
          </p:cNvPr>
          <p:cNvSpPr>
            <a:spLocks noGrp="1"/>
          </p:cNvSpPr>
          <p:nvPr>
            <p:ph type="body" sz="quarter" idx="15"/>
          </p:nvPr>
        </p:nvSpPr>
        <p:spPr/>
        <p:txBody>
          <a:bodyPr/>
          <a:lstStyle/>
          <a:p>
            <a:r>
              <a:rPr lang="nl-NL" dirty="0" err="1"/>
              <a:t>Generativiteit</a:t>
            </a:r>
            <a:endParaRPr lang="nl-NL" dirty="0"/>
          </a:p>
        </p:txBody>
      </p:sp>
    </p:spTree>
    <p:extLst>
      <p:ext uri="{BB962C8B-B14F-4D97-AF65-F5344CB8AC3E}">
        <p14:creationId xmlns:p14="http://schemas.microsoft.com/office/powerpoint/2010/main" val="3141738156"/>
      </p:ext>
    </p:extLst>
  </p:cSld>
  <p:clrMapOvr>
    <a:masterClrMapping/>
  </p:clrMapOvr>
</p:sld>
</file>

<file path=ppt/theme/theme1.xml><?xml version="1.0" encoding="utf-8"?>
<a:theme xmlns:a="http://schemas.openxmlformats.org/drawingml/2006/main" name="sjabloon_v01">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082666CE-6DF4-4CB5-805B-C9FE46AA4E48}" vid="{A65F876F-A1BF-4F74-9AC6-824E94E93BB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Template>
  <TotalTime>0</TotalTime>
  <Words>1190</Words>
  <Application>Microsoft Office PowerPoint</Application>
  <PresentationFormat>Breedbeeld</PresentationFormat>
  <Paragraphs>131</Paragraphs>
  <Slides>14</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Wingdings 2</vt:lpstr>
      <vt:lpstr>sjabloon_v01</vt:lpstr>
      <vt:lpstr>Levensfasen De ontwikkelingspsychologie van de mens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van Horn</dc:creator>
  <cp:lastModifiedBy>redactie</cp:lastModifiedBy>
  <cp:revision>13</cp:revision>
  <dcterms:created xsi:type="dcterms:W3CDTF">2016-02-12T10:20:24Z</dcterms:created>
  <dcterms:modified xsi:type="dcterms:W3CDTF">2023-01-23T15:16:25Z</dcterms:modified>
</cp:coreProperties>
</file>